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76" r:id="rId3"/>
    <p:sldId id="256" r:id="rId5"/>
    <p:sldId id="366" r:id="rId6"/>
    <p:sldId id="367" r:id="rId7"/>
    <p:sldId id="368" r:id="rId8"/>
    <p:sldId id="369" r:id="rId9"/>
    <p:sldId id="370" r:id="rId10"/>
    <p:sldId id="349" r:id="rId11"/>
  </p:sldIdLst>
  <p:sldSz cx="9144000" cy="5143500" type="screen16x9"/>
  <p:notesSz cx="7103745" cy="10234295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 cherry" initials="l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900"/>
    <a:srgbClr val="FFF1E8"/>
    <a:srgbClr val="FFFFFF"/>
    <a:srgbClr val="D2A064"/>
    <a:srgbClr val="E1BB91"/>
    <a:srgbClr val="121212"/>
    <a:srgbClr val="F4CF73"/>
    <a:srgbClr val="FDC355"/>
    <a:srgbClr val="D59F63"/>
    <a:srgbClr val="F5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68" y="60"/>
      </p:cViewPr>
      <p:guideLst>
        <p:guide orient="horz" pos="1620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784" y="1279525"/>
            <a:ext cx="6140081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9427" y="4822099"/>
            <a:ext cx="5509260" cy="3944081"/>
          </a:xfrm>
          <a:prstGeom prst="rect">
            <a:avLst/>
          </a:prstGeom>
        </p:spPr>
        <p:txBody>
          <a:bodyPr/>
          <a:lstStyle/>
          <a:p>
            <a:pPr defTabSz="891540"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9427" y="4822099"/>
            <a:ext cx="5509260" cy="394408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9427" y="4822099"/>
            <a:ext cx="5509260" cy="394408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9427" y="4822099"/>
            <a:ext cx="5509260" cy="3944081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/>
          <p:cNvSpPr/>
          <p:nvPr userDrawn="1"/>
        </p:nvSpPr>
        <p:spPr>
          <a:xfrm>
            <a:off x="4674870" y="1493520"/>
            <a:ext cx="5239385" cy="5239385"/>
          </a:xfrm>
          <a:prstGeom prst="ellipse">
            <a:avLst/>
          </a:prstGeom>
          <a:solidFill>
            <a:srgbClr val="FFF1E8"/>
          </a:soli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 userDrawn="1"/>
        </p:nvSpPr>
        <p:spPr>
          <a:xfrm>
            <a:off x="7817485" y="-1657350"/>
            <a:ext cx="2466340" cy="2466340"/>
          </a:xfrm>
          <a:prstGeom prst="ellipse">
            <a:avLst/>
          </a:prstGeom>
          <a:solidFill>
            <a:srgbClr val="FFF1E8"/>
          </a:soli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讲师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1845" y="189865"/>
            <a:ext cx="3940175" cy="5261610"/>
          </a:xfrm>
          <a:prstGeom prst="rect">
            <a:avLst/>
          </a:prstGeom>
        </p:spPr>
      </p:pic>
      <p:sp>
        <p:nvSpPr>
          <p:cNvPr id="31" name="文本框 30"/>
          <p:cNvSpPr txBox="1"/>
          <p:nvPr userDrawn="1"/>
        </p:nvSpPr>
        <p:spPr>
          <a:xfrm>
            <a:off x="6361430" y="3606800"/>
            <a:ext cx="175387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· </a:t>
            </a:r>
            <a:r>
              <a:rPr sz="1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超过15年PMP工作经验</a:t>
            </a:r>
            <a:endParaRPr sz="1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· </a:t>
            </a:r>
            <a:r>
              <a:rPr sz="1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帮助1万学员通过考试</a:t>
            </a:r>
            <a:endParaRPr sz="1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· </a:t>
            </a:r>
            <a:r>
              <a:rPr sz="1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985、211高校合作讲师</a:t>
            </a:r>
            <a:endParaRPr sz="1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</p:txBody>
      </p:sp>
      <p:grpSp>
        <p:nvGrpSpPr>
          <p:cNvPr id="35" name="组合 34"/>
          <p:cNvGrpSpPr/>
          <p:nvPr userDrawn="1"/>
        </p:nvGrpSpPr>
        <p:grpSpPr>
          <a:xfrm>
            <a:off x="6473190" y="3120390"/>
            <a:ext cx="1642110" cy="521970"/>
            <a:chOff x="9390" y="4395"/>
            <a:chExt cx="2586" cy="822"/>
          </a:xfrm>
        </p:grpSpPr>
        <p:sp>
          <p:nvSpPr>
            <p:cNvPr id="36" name="圆角矩形 35"/>
            <p:cNvSpPr/>
            <p:nvPr/>
          </p:nvSpPr>
          <p:spPr>
            <a:xfrm>
              <a:off x="9390" y="5000"/>
              <a:ext cx="2347" cy="126"/>
            </a:xfrm>
            <a:prstGeom prst="roundRect">
              <a:avLst>
                <a:gd name="adj" fmla="val 50000"/>
              </a:avLst>
            </a:prstGeom>
            <a:solidFill>
              <a:srgbClr val="F5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390" y="4395"/>
              <a:ext cx="258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大</a:t>
              </a:r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D</a:t>
              </a:r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老师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20" y="436880"/>
            <a:ext cx="1193165" cy="41211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 userDrawn="1"/>
        </p:nvSpPr>
        <p:spPr>
          <a:xfrm>
            <a:off x="-695960" y="3010535"/>
            <a:ext cx="2764155" cy="2764155"/>
          </a:xfrm>
          <a:prstGeom prst="ellipse">
            <a:avLst/>
          </a:prstGeom>
          <a:solidFill>
            <a:srgbClr val="FFF1E8"/>
          </a:soli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>
            <a:off x="7817485" y="-1657350"/>
            <a:ext cx="2466340" cy="2466340"/>
          </a:xfrm>
          <a:prstGeom prst="ellipse">
            <a:avLst/>
          </a:prstGeom>
          <a:solidFill>
            <a:srgbClr val="FFF1E8"/>
          </a:soli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302885" y="2230120"/>
            <a:ext cx="4784090" cy="4784090"/>
            <a:chOff x="8245" y="3907"/>
            <a:chExt cx="5813" cy="5813"/>
          </a:xfrm>
        </p:grpSpPr>
        <p:sp>
          <p:nvSpPr>
            <p:cNvPr id="7" name="椭圆 6"/>
            <p:cNvSpPr/>
            <p:nvPr/>
          </p:nvSpPr>
          <p:spPr>
            <a:xfrm>
              <a:off x="8245" y="3907"/>
              <a:ext cx="5813" cy="5813"/>
            </a:xfrm>
            <a:prstGeom prst="ellipse">
              <a:avLst/>
            </a:prstGeom>
            <a:solidFill>
              <a:srgbClr val="F5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9028" y="4690"/>
              <a:ext cx="4248" cy="4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讲师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8455" y="125095"/>
            <a:ext cx="3888740" cy="51917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0"/>
            <a:ext cx="9147810" cy="628015"/>
          </a:xfrm>
          <a:prstGeom prst="rect">
            <a:avLst/>
          </a:prstGeom>
          <a:solidFill>
            <a:srgbClr val="FF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0" y="142875"/>
            <a:ext cx="1154430" cy="3987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形"/>
          <p:cNvSpPr/>
          <p:nvPr userDrawn="1"/>
        </p:nvSpPr>
        <p:spPr>
          <a:xfrm rot="10800000">
            <a:off x="6408420" y="1905"/>
            <a:ext cx="2733040" cy="1163955"/>
          </a:xfrm>
          <a:custGeom>
            <a:avLst/>
            <a:gdLst>
              <a:gd name="connsiteX0" fmla="*/ 1641399 w 6994855"/>
              <a:gd name="connsiteY0" fmla="*/ 395 h 6231036"/>
              <a:gd name="connsiteX1" fmla="*/ 112592 w 6994855"/>
              <a:gd name="connsiteY1" fmla="*/ 747663 h 6231036"/>
              <a:gd name="connsiteX2" fmla="*/ 0 w 6994855"/>
              <a:gd name="connsiteY2" fmla="*/ 836369 h 6231036"/>
              <a:gd name="connsiteX3" fmla="*/ 0 w 6994855"/>
              <a:gd name="connsiteY3" fmla="*/ 6231036 h 6231036"/>
              <a:gd name="connsiteX4" fmla="*/ 6994855 w 6994855"/>
              <a:gd name="connsiteY4" fmla="*/ 6231036 h 6231036"/>
              <a:gd name="connsiteX5" fmla="*/ 6927832 w 6994855"/>
              <a:gd name="connsiteY5" fmla="*/ 6072582 h 6231036"/>
              <a:gd name="connsiteX6" fmla="*/ 6108641 w 6994855"/>
              <a:gd name="connsiteY6" fmla="*/ 3746826 h 6231036"/>
              <a:gd name="connsiteX7" fmla="*/ 4008283 w 6994855"/>
              <a:gd name="connsiteY7" fmla="*/ 2899050 h 6231036"/>
              <a:gd name="connsiteX8" fmla="*/ 1801385 w 6994855"/>
              <a:gd name="connsiteY8" fmla="*/ 23985 h 6231036"/>
              <a:gd name="connsiteX9" fmla="*/ 1641399 w 6994855"/>
              <a:gd name="connsiteY9" fmla="*/ 395 h 62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94855" h="6231036">
                <a:moveTo>
                  <a:pt x="1641399" y="395"/>
                </a:moveTo>
                <a:cubicBezTo>
                  <a:pt x="1191850" y="-13852"/>
                  <a:pt x="618137" y="359931"/>
                  <a:pt x="112592" y="747663"/>
                </a:cubicBezTo>
                <a:lnTo>
                  <a:pt x="0" y="836369"/>
                </a:lnTo>
                <a:lnTo>
                  <a:pt x="0" y="6231036"/>
                </a:lnTo>
                <a:lnTo>
                  <a:pt x="6994855" y="6231036"/>
                </a:lnTo>
                <a:lnTo>
                  <a:pt x="6927832" y="6072582"/>
                </a:lnTo>
                <a:cubicBezTo>
                  <a:pt x="6629440" y="5302907"/>
                  <a:pt x="6537337" y="4240979"/>
                  <a:pt x="6108641" y="3746826"/>
                </a:cubicBezTo>
                <a:cubicBezTo>
                  <a:pt x="5581015" y="3138640"/>
                  <a:pt x="4726159" y="3519524"/>
                  <a:pt x="4008283" y="2899050"/>
                </a:cubicBezTo>
                <a:cubicBezTo>
                  <a:pt x="3290408" y="2278577"/>
                  <a:pt x="2620728" y="251288"/>
                  <a:pt x="1801385" y="23985"/>
                </a:cubicBezTo>
                <a:cubicBezTo>
                  <a:pt x="1750176" y="9779"/>
                  <a:pt x="1696728" y="2148"/>
                  <a:pt x="1641399" y="395"/>
                </a:cubicBezTo>
                <a:close/>
              </a:path>
            </a:pathLst>
          </a:custGeom>
          <a:solidFill>
            <a:srgbClr val="FFF1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cs typeface="字魂58号-创中黑" panose="00000500000000000000" charset="-122"/>
            </a:endParaRPr>
          </a:p>
        </p:txBody>
      </p:sp>
      <p:sp>
        <p:nvSpPr>
          <p:cNvPr id="28" name="椭圆 27"/>
          <p:cNvSpPr/>
          <p:nvPr userDrawn="1"/>
        </p:nvSpPr>
        <p:spPr>
          <a:xfrm>
            <a:off x="-3107690" y="-932815"/>
            <a:ext cx="7009765" cy="7009765"/>
          </a:xfrm>
          <a:prstGeom prst="ellipse">
            <a:avLst/>
          </a:prstGeom>
          <a:gradFill>
            <a:gsLst>
              <a:gs pos="100000">
                <a:srgbClr val="F59100"/>
              </a:gs>
              <a:gs pos="20000">
                <a:srgbClr val="F56900"/>
              </a:gs>
            </a:gsLst>
            <a:lin ang="6300000" scaled="0"/>
          </a:gra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60" y="4325620"/>
            <a:ext cx="1193165" cy="412115"/>
          </a:xfrm>
          <a:prstGeom prst="rect">
            <a:avLst/>
          </a:prstGeom>
        </p:spPr>
      </p:pic>
      <p:sp>
        <p:nvSpPr>
          <p:cNvPr id="13" name="椭圆 12"/>
          <p:cNvSpPr/>
          <p:nvPr userDrawn="1"/>
        </p:nvSpPr>
        <p:spPr>
          <a:xfrm>
            <a:off x="1560830" y="370205"/>
            <a:ext cx="175260" cy="175895"/>
          </a:xfrm>
          <a:prstGeom prst="ellipse">
            <a:avLst/>
          </a:prstGeom>
          <a:solidFill>
            <a:srgbClr val="F5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6700520" y="376873"/>
            <a:ext cx="22663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/>
                </a:solidFill>
                <a:latin typeface="+mj-ea"/>
                <a:ea typeface="+mj-ea"/>
                <a:cs typeface="思源黑体 CN Heavy" panose="020B0A00000000000000" charset="-122"/>
                <a:sym typeface="+mn-ea"/>
              </a:rPr>
              <a:t>威班</a:t>
            </a:r>
            <a:r>
              <a:rPr lang="en-US" altLang="zh-CN" sz="1600" b="1" dirty="0">
                <a:solidFill>
                  <a:schemeClr val="tx1"/>
                </a:solidFill>
                <a:latin typeface="+mj-ea"/>
                <a:ea typeface="+mj-ea"/>
                <a:cs typeface="思源黑体 CN Heavy" panose="020B0A00000000000000" charset="-122"/>
                <a:sym typeface="+mn-ea"/>
              </a:rPr>
              <a:t>PMP</a:t>
            </a:r>
            <a:r>
              <a:rPr lang="zh-CN" altLang="en-US" sz="1600" b="1" dirty="0">
                <a:solidFill>
                  <a:schemeClr val="tx1"/>
                </a:solidFill>
                <a:latin typeface="+mj-ea"/>
                <a:ea typeface="+mj-ea"/>
                <a:cs typeface="思源黑体 CN Heavy" panose="020B0A00000000000000" charset="-122"/>
                <a:sym typeface="+mn-ea"/>
              </a:rPr>
              <a:t>培训课堂</a:t>
            </a:r>
            <a:endParaRPr lang="zh-CN" altLang="en-US" sz="1600" b="1" dirty="0">
              <a:solidFill>
                <a:schemeClr val="tx1"/>
              </a:solidFill>
              <a:latin typeface="+mj-ea"/>
              <a:ea typeface="+mj-ea"/>
              <a:cs typeface="思源黑体 CN Heavy" panose="020B0A00000000000000" charset="-122"/>
              <a:sym typeface="+mn-ea"/>
            </a:endParaRPr>
          </a:p>
        </p:txBody>
      </p:sp>
      <p:sp>
        <p:nvSpPr>
          <p:cNvPr id="24" name="圆角矩形 23"/>
          <p:cNvSpPr/>
          <p:nvPr userDrawn="1"/>
        </p:nvSpPr>
        <p:spPr>
          <a:xfrm>
            <a:off x="457835" y="4694555"/>
            <a:ext cx="762635" cy="83820"/>
          </a:xfrm>
          <a:prstGeom prst="roundRect">
            <a:avLst>
              <a:gd name="adj" fmla="val 50000"/>
            </a:avLst>
          </a:prstGeom>
          <a:solidFill>
            <a:srgbClr val="FF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65760" y="346075"/>
            <a:ext cx="13944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000" b="1" cap="all" dirty="0">
                <a:solidFill>
                  <a:srgbClr val="FFF1E8"/>
                </a:solidFill>
                <a:uFillTx/>
                <a:latin typeface="Noto Sans CJK Black" panose="020B0A00000000000000" charset="-122"/>
                <a:ea typeface="Noto Sans CJK Black" panose="020B0A00000000000000" charset="-122"/>
                <a:cs typeface="Bahnschrift SemiBold" panose="020B0502040204020203" charset="0"/>
                <a:sym typeface="+mn-ea"/>
              </a:rPr>
              <a:t>Chapter</a:t>
            </a:r>
            <a:endParaRPr lang="en-US" altLang="zh-CN" sz="2000" b="1" cap="all" dirty="0">
              <a:solidFill>
                <a:srgbClr val="FFF1E8"/>
              </a:solidFill>
              <a:uFillTx/>
              <a:latin typeface="Noto Sans CJK Black" panose="020B0A00000000000000" charset="-122"/>
              <a:ea typeface="Noto Sans CJK Black" panose="020B0A00000000000000" charset="-122"/>
              <a:cs typeface="Bahnschrift SemiBold" panose="020B0502040204020203" charset="0"/>
              <a:sym typeface="+mn-e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题练习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10" y="469900"/>
            <a:ext cx="1021715" cy="353060"/>
          </a:xfrm>
          <a:prstGeom prst="rect">
            <a:avLst/>
          </a:prstGeom>
        </p:spPr>
      </p:pic>
      <p:sp>
        <p:nvSpPr>
          <p:cNvPr id="7" name="任意多边形 6"/>
          <p:cNvSpPr/>
          <p:nvPr userDrawn="1"/>
        </p:nvSpPr>
        <p:spPr>
          <a:xfrm>
            <a:off x="241935" y="419100"/>
            <a:ext cx="2319020" cy="690245"/>
          </a:xfrm>
          <a:custGeom>
            <a:avLst/>
            <a:gdLst>
              <a:gd name="connsiteX0" fmla="*/ 0 w 4289"/>
              <a:gd name="connsiteY0" fmla="*/ 187 h 1087"/>
              <a:gd name="connsiteX1" fmla="*/ 180 w 4289"/>
              <a:gd name="connsiteY1" fmla="*/ 7 h 1087"/>
              <a:gd name="connsiteX2" fmla="*/ 3579 w 4289"/>
              <a:gd name="connsiteY2" fmla="*/ 0 h 1087"/>
              <a:gd name="connsiteX3" fmla="*/ 3823 w 4289"/>
              <a:gd name="connsiteY3" fmla="*/ 174 h 1087"/>
              <a:gd name="connsiteX4" fmla="*/ 4289 w 4289"/>
              <a:gd name="connsiteY4" fmla="*/ 884 h 1087"/>
              <a:gd name="connsiteX5" fmla="*/ 3909 w 4289"/>
              <a:gd name="connsiteY5" fmla="*/ 907 h 1087"/>
              <a:gd name="connsiteX6" fmla="*/ 3729 w 4289"/>
              <a:gd name="connsiteY6" fmla="*/ 1087 h 1087"/>
              <a:gd name="connsiteX7" fmla="*/ 180 w 4289"/>
              <a:gd name="connsiteY7" fmla="*/ 1087 h 1087"/>
              <a:gd name="connsiteX8" fmla="*/ 0 w 4289"/>
              <a:gd name="connsiteY8" fmla="*/ 907 h 1087"/>
              <a:gd name="connsiteX9" fmla="*/ 0 w 4289"/>
              <a:gd name="connsiteY9" fmla="*/ 187 h 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9" h="1087">
                <a:moveTo>
                  <a:pt x="0" y="187"/>
                </a:moveTo>
                <a:cubicBezTo>
                  <a:pt x="0" y="88"/>
                  <a:pt x="81" y="7"/>
                  <a:pt x="180" y="7"/>
                </a:cubicBezTo>
                <a:lnTo>
                  <a:pt x="3579" y="0"/>
                </a:lnTo>
                <a:cubicBezTo>
                  <a:pt x="3678" y="0"/>
                  <a:pt x="3726" y="30"/>
                  <a:pt x="3823" y="174"/>
                </a:cubicBezTo>
                <a:lnTo>
                  <a:pt x="4289" y="884"/>
                </a:lnTo>
                <a:lnTo>
                  <a:pt x="3909" y="907"/>
                </a:lnTo>
                <a:cubicBezTo>
                  <a:pt x="3909" y="1006"/>
                  <a:pt x="3828" y="1087"/>
                  <a:pt x="3729" y="1087"/>
                </a:cubicBezTo>
                <a:lnTo>
                  <a:pt x="180" y="1087"/>
                </a:lnTo>
                <a:cubicBezTo>
                  <a:pt x="81" y="1087"/>
                  <a:pt x="0" y="1006"/>
                  <a:pt x="0" y="907"/>
                </a:cubicBezTo>
                <a:lnTo>
                  <a:pt x="0" y="187"/>
                </a:lnTo>
                <a:close/>
              </a:path>
            </a:pathLst>
          </a:custGeom>
          <a:solidFill>
            <a:srgbClr val="F5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241300" y="822960"/>
            <a:ext cx="8660765" cy="3902075"/>
          </a:xfrm>
          <a:prstGeom prst="roundRect">
            <a:avLst>
              <a:gd name="adj" fmla="val 4196"/>
            </a:avLst>
          </a:prstGeom>
          <a:solidFill>
            <a:srgbClr val="FF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 userDrawn="1"/>
        </p:nvSpPr>
        <p:spPr>
          <a:xfrm>
            <a:off x="508635" y="447040"/>
            <a:ext cx="15621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sz="2000" dirty="0">
                <a:solidFill>
                  <a:srgbClr val="FFF1E8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考点练习题</a:t>
            </a:r>
            <a:endParaRPr sz="2000" dirty="0">
              <a:solidFill>
                <a:srgbClr val="FFF1E8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内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形"/>
          <p:cNvSpPr/>
          <p:nvPr userDrawn="1"/>
        </p:nvSpPr>
        <p:spPr>
          <a:xfrm flipH="1">
            <a:off x="6795135" y="-13335"/>
            <a:ext cx="2365375" cy="1127125"/>
          </a:xfrm>
          <a:custGeom>
            <a:avLst/>
            <a:gdLst>
              <a:gd name="connsiteX0" fmla="*/ 0 w 11829889"/>
              <a:gd name="connsiteY0" fmla="*/ 0 h 6022170"/>
              <a:gd name="connsiteX1" fmla="*/ 11829889 w 11829889"/>
              <a:gd name="connsiteY1" fmla="*/ 0 h 6022170"/>
              <a:gd name="connsiteX2" fmla="*/ 11638999 w 11829889"/>
              <a:gd name="connsiteY2" fmla="*/ 372708 h 6022170"/>
              <a:gd name="connsiteX3" fmla="*/ 2146897 w 11829889"/>
              <a:gd name="connsiteY3" fmla="*/ 6022170 h 6022170"/>
              <a:gd name="connsiteX4" fmla="*/ 502925 w 11829889"/>
              <a:gd name="connsiteY4" fmla="*/ 5897788 h 6022170"/>
              <a:gd name="connsiteX5" fmla="*/ 0 w 11829889"/>
              <a:gd name="connsiteY5" fmla="*/ 5807975 h 60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889" h="6022170">
                <a:moveTo>
                  <a:pt x="0" y="0"/>
                </a:moveTo>
                <a:lnTo>
                  <a:pt x="11829889" y="0"/>
                </a:lnTo>
                <a:lnTo>
                  <a:pt x="11638999" y="372708"/>
                </a:lnTo>
                <a:cubicBezTo>
                  <a:pt x="9810981" y="3737782"/>
                  <a:pt x="6245713" y="6022170"/>
                  <a:pt x="2146897" y="6022170"/>
                </a:cubicBezTo>
                <a:cubicBezTo>
                  <a:pt x="1587968" y="6022170"/>
                  <a:pt x="1038959" y="5979692"/>
                  <a:pt x="502925" y="5897788"/>
                </a:cubicBezTo>
                <a:lnTo>
                  <a:pt x="0" y="5807975"/>
                </a:lnTo>
                <a:close/>
              </a:path>
            </a:pathLst>
          </a:custGeom>
          <a:solidFill>
            <a:srgbClr val="FF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图形"/>
          <p:cNvSpPr/>
          <p:nvPr userDrawn="1"/>
        </p:nvSpPr>
        <p:spPr>
          <a:xfrm rot="16200000" flipH="1" flipV="1">
            <a:off x="-64135" y="66040"/>
            <a:ext cx="1065530" cy="935355"/>
          </a:xfrm>
          <a:custGeom>
            <a:avLst/>
            <a:gdLst>
              <a:gd name="connsiteX0" fmla="*/ 1641399 w 6994855"/>
              <a:gd name="connsiteY0" fmla="*/ 395 h 6231036"/>
              <a:gd name="connsiteX1" fmla="*/ 112592 w 6994855"/>
              <a:gd name="connsiteY1" fmla="*/ 747663 h 6231036"/>
              <a:gd name="connsiteX2" fmla="*/ 0 w 6994855"/>
              <a:gd name="connsiteY2" fmla="*/ 836369 h 6231036"/>
              <a:gd name="connsiteX3" fmla="*/ 0 w 6994855"/>
              <a:gd name="connsiteY3" fmla="*/ 6231036 h 6231036"/>
              <a:gd name="connsiteX4" fmla="*/ 6994855 w 6994855"/>
              <a:gd name="connsiteY4" fmla="*/ 6231036 h 6231036"/>
              <a:gd name="connsiteX5" fmla="*/ 6927832 w 6994855"/>
              <a:gd name="connsiteY5" fmla="*/ 6072582 h 6231036"/>
              <a:gd name="connsiteX6" fmla="*/ 6108641 w 6994855"/>
              <a:gd name="connsiteY6" fmla="*/ 3746826 h 6231036"/>
              <a:gd name="connsiteX7" fmla="*/ 4008283 w 6994855"/>
              <a:gd name="connsiteY7" fmla="*/ 2899050 h 6231036"/>
              <a:gd name="connsiteX8" fmla="*/ 1801385 w 6994855"/>
              <a:gd name="connsiteY8" fmla="*/ 23985 h 6231036"/>
              <a:gd name="connsiteX9" fmla="*/ 1641399 w 6994855"/>
              <a:gd name="connsiteY9" fmla="*/ 395 h 62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94855" h="6231036">
                <a:moveTo>
                  <a:pt x="1641399" y="395"/>
                </a:moveTo>
                <a:cubicBezTo>
                  <a:pt x="1191850" y="-13852"/>
                  <a:pt x="618137" y="359931"/>
                  <a:pt x="112592" y="747663"/>
                </a:cubicBezTo>
                <a:lnTo>
                  <a:pt x="0" y="836369"/>
                </a:lnTo>
                <a:lnTo>
                  <a:pt x="0" y="6231036"/>
                </a:lnTo>
                <a:lnTo>
                  <a:pt x="6994855" y="6231036"/>
                </a:lnTo>
                <a:lnTo>
                  <a:pt x="6927832" y="6072582"/>
                </a:lnTo>
                <a:cubicBezTo>
                  <a:pt x="6629440" y="5302907"/>
                  <a:pt x="6537337" y="4240979"/>
                  <a:pt x="6108641" y="3746826"/>
                </a:cubicBezTo>
                <a:cubicBezTo>
                  <a:pt x="5581015" y="3138640"/>
                  <a:pt x="4726159" y="3519524"/>
                  <a:pt x="4008283" y="2899050"/>
                </a:cubicBezTo>
                <a:cubicBezTo>
                  <a:pt x="3290408" y="2278577"/>
                  <a:pt x="2620728" y="251288"/>
                  <a:pt x="1801385" y="23985"/>
                </a:cubicBezTo>
                <a:cubicBezTo>
                  <a:pt x="1750176" y="9779"/>
                  <a:pt x="1696728" y="2148"/>
                  <a:pt x="1641399" y="395"/>
                </a:cubicBezTo>
                <a:close/>
              </a:path>
            </a:pathLst>
          </a:custGeom>
          <a:solidFill>
            <a:srgbClr val="F56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cs typeface="字魂58号-创中黑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90" y="402590"/>
            <a:ext cx="1021715" cy="353060"/>
          </a:xfrm>
          <a:prstGeom prst="rect">
            <a:avLst/>
          </a:prstGeom>
        </p:spPr>
      </p:pic>
      <p:sp>
        <p:nvSpPr>
          <p:cNvPr id="8" name="图形"/>
          <p:cNvSpPr/>
          <p:nvPr userDrawn="1"/>
        </p:nvSpPr>
        <p:spPr>
          <a:xfrm>
            <a:off x="1270" y="3959860"/>
            <a:ext cx="2078355" cy="1193800"/>
          </a:xfrm>
          <a:custGeom>
            <a:avLst/>
            <a:gdLst>
              <a:gd name="connsiteX0" fmla="*/ 1641399 w 6994855"/>
              <a:gd name="connsiteY0" fmla="*/ 395 h 6231036"/>
              <a:gd name="connsiteX1" fmla="*/ 112592 w 6994855"/>
              <a:gd name="connsiteY1" fmla="*/ 747663 h 6231036"/>
              <a:gd name="connsiteX2" fmla="*/ 0 w 6994855"/>
              <a:gd name="connsiteY2" fmla="*/ 836369 h 6231036"/>
              <a:gd name="connsiteX3" fmla="*/ 0 w 6994855"/>
              <a:gd name="connsiteY3" fmla="*/ 6231036 h 6231036"/>
              <a:gd name="connsiteX4" fmla="*/ 6994855 w 6994855"/>
              <a:gd name="connsiteY4" fmla="*/ 6231036 h 6231036"/>
              <a:gd name="connsiteX5" fmla="*/ 6927832 w 6994855"/>
              <a:gd name="connsiteY5" fmla="*/ 6072582 h 6231036"/>
              <a:gd name="connsiteX6" fmla="*/ 6108641 w 6994855"/>
              <a:gd name="connsiteY6" fmla="*/ 3746826 h 6231036"/>
              <a:gd name="connsiteX7" fmla="*/ 4008283 w 6994855"/>
              <a:gd name="connsiteY7" fmla="*/ 2899050 h 6231036"/>
              <a:gd name="connsiteX8" fmla="*/ 1801385 w 6994855"/>
              <a:gd name="connsiteY8" fmla="*/ 23985 h 6231036"/>
              <a:gd name="connsiteX9" fmla="*/ 1641399 w 6994855"/>
              <a:gd name="connsiteY9" fmla="*/ 395 h 62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94855" h="6231036">
                <a:moveTo>
                  <a:pt x="1641399" y="395"/>
                </a:moveTo>
                <a:cubicBezTo>
                  <a:pt x="1191850" y="-13852"/>
                  <a:pt x="618137" y="359931"/>
                  <a:pt x="112592" y="747663"/>
                </a:cubicBezTo>
                <a:lnTo>
                  <a:pt x="0" y="836369"/>
                </a:lnTo>
                <a:lnTo>
                  <a:pt x="0" y="6231036"/>
                </a:lnTo>
                <a:lnTo>
                  <a:pt x="6994855" y="6231036"/>
                </a:lnTo>
                <a:lnTo>
                  <a:pt x="6927832" y="6072582"/>
                </a:lnTo>
                <a:cubicBezTo>
                  <a:pt x="6629440" y="5302907"/>
                  <a:pt x="6537337" y="4240979"/>
                  <a:pt x="6108641" y="3746826"/>
                </a:cubicBezTo>
                <a:cubicBezTo>
                  <a:pt x="5581015" y="3138640"/>
                  <a:pt x="4726159" y="3519524"/>
                  <a:pt x="4008283" y="2899050"/>
                </a:cubicBezTo>
                <a:cubicBezTo>
                  <a:pt x="3290408" y="2278577"/>
                  <a:pt x="2620728" y="251288"/>
                  <a:pt x="1801385" y="23985"/>
                </a:cubicBezTo>
                <a:cubicBezTo>
                  <a:pt x="1750176" y="9779"/>
                  <a:pt x="1696728" y="2148"/>
                  <a:pt x="1641399" y="395"/>
                </a:cubicBezTo>
                <a:close/>
              </a:path>
            </a:pathLst>
          </a:custGeom>
          <a:solidFill>
            <a:srgbClr val="FFF1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cs typeface="字魂58号-创中黑" panose="00000500000000000000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内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7810" cy="628015"/>
          </a:xfrm>
          <a:prstGeom prst="rect">
            <a:avLst/>
          </a:prstGeom>
          <a:solidFill>
            <a:srgbClr val="FF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0" y="142875"/>
            <a:ext cx="1154430" cy="3987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内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7810" cy="628015"/>
          </a:xfrm>
          <a:prstGeom prst="rect">
            <a:avLst/>
          </a:prstGeom>
          <a:solidFill>
            <a:srgbClr val="FF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0" y="142875"/>
            <a:ext cx="1154430" cy="3987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1616393" y="1617980"/>
            <a:ext cx="5911215" cy="1908175"/>
            <a:chOff x="655" y="2461"/>
            <a:chExt cx="9309" cy="3005"/>
          </a:xfrm>
        </p:grpSpPr>
        <p:sp>
          <p:nvSpPr>
            <p:cNvPr id="8" name="文本框 7"/>
            <p:cNvSpPr txBox="1"/>
            <p:nvPr/>
          </p:nvSpPr>
          <p:spPr>
            <a:xfrm>
              <a:off x="655" y="2936"/>
              <a:ext cx="9309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威班</a:t>
              </a:r>
              <a:r>
                <a:rPr lang="en-US" altLang="zh-CN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PMP</a:t>
              </a:r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培训课堂</a:t>
              </a:r>
              <a:endParaRPr lang="zh-CN" altLang="en-US" sz="54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41" y="2461"/>
              <a:ext cx="6695" cy="610"/>
              <a:chOff x="1131" y="6361"/>
              <a:chExt cx="6695" cy="61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725" y="6361"/>
                <a:ext cx="312" cy="314"/>
              </a:xfrm>
              <a:prstGeom prst="ellipse">
                <a:avLst/>
              </a:prstGeom>
              <a:solidFill>
                <a:srgbClr val="F5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131" y="6391"/>
                <a:ext cx="6695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cap="all" dirty="0">
                    <a:solidFill>
                      <a:schemeClr val="tx1"/>
                    </a:solidFill>
                    <a:uFillTx/>
                    <a:latin typeface="HanWangGSolid06cut1" panose="02000500000000000000" charset="-120"/>
                    <a:ea typeface="HanWangGSolid06cut1" panose="02000500000000000000" charset="-120"/>
                    <a:cs typeface="+mj-lt"/>
                    <a:sym typeface="+mn-ea"/>
                  </a:rPr>
                  <a:t>Project Management</a:t>
                </a:r>
                <a:endParaRPr cap="all" dirty="0">
                  <a:solidFill>
                    <a:schemeClr val="tx1"/>
                  </a:solidFill>
                  <a:uFillTx/>
                  <a:latin typeface="HanWangGSolid06cut1" panose="02000500000000000000" charset="-120"/>
                  <a:ea typeface="HanWangGSolid06cut1" panose="02000500000000000000" charset="-120"/>
                  <a:cs typeface="+mj-lt"/>
                  <a:sym typeface="+mn-ea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55" y="4256"/>
              <a:ext cx="9178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altLang="zh-CN" sz="4400" dirty="0">
                  <a:solidFill>
                    <a:srgbClr val="F56900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﹋﹋﹋ </a:t>
              </a:r>
              <a:r>
                <a:rPr lang="en-US" sz="4400" dirty="0">
                  <a:solidFill>
                    <a:srgbClr val="F56900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THANKS.</a:t>
              </a:r>
              <a:endParaRPr lang="en-US" sz="4400" dirty="0">
                <a:solidFill>
                  <a:srgbClr val="F569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</p:grpSp>
      <p:sp>
        <p:nvSpPr>
          <p:cNvPr id="34" name="îs1ïḓê"/>
          <p:cNvSpPr/>
          <p:nvPr userDrawn="1"/>
        </p:nvSpPr>
        <p:spPr>
          <a:xfrm>
            <a:off x="0" y="2538095"/>
            <a:ext cx="2454910" cy="2602865"/>
          </a:xfrm>
          <a:custGeom>
            <a:avLst/>
            <a:gdLst>
              <a:gd name="connsiteX0" fmla="*/ 618415 w 1751890"/>
              <a:gd name="connsiteY0" fmla="*/ 0 h 1857374"/>
              <a:gd name="connsiteX1" fmla="*/ 1751890 w 1751890"/>
              <a:gd name="connsiteY1" fmla="*/ 1133475 h 1857374"/>
              <a:gd name="connsiteX2" fmla="*/ 1493059 w 1751890"/>
              <a:gd name="connsiteY2" fmla="*/ 1854471 h 1857374"/>
              <a:gd name="connsiteX3" fmla="*/ 1490420 w 1751890"/>
              <a:gd name="connsiteY3" fmla="*/ 1857374 h 1857374"/>
              <a:gd name="connsiteX4" fmla="*/ 0 w 1751890"/>
              <a:gd name="connsiteY4" fmla="*/ 1857374 h 1857374"/>
              <a:gd name="connsiteX5" fmla="*/ 0 w 1751890"/>
              <a:gd name="connsiteY5" fmla="*/ 184272 h 1857374"/>
              <a:gd name="connsiteX6" fmla="*/ 78134 w 1751890"/>
              <a:gd name="connsiteY6" fmla="*/ 136805 h 1857374"/>
              <a:gd name="connsiteX7" fmla="*/ 618415 w 1751890"/>
              <a:gd name="connsiteY7" fmla="*/ 0 h 18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90" h="1857374">
                <a:moveTo>
                  <a:pt x="618415" y="0"/>
                </a:moveTo>
                <a:cubicBezTo>
                  <a:pt x="1244416" y="0"/>
                  <a:pt x="1751890" y="507474"/>
                  <a:pt x="1751890" y="1133475"/>
                </a:cubicBezTo>
                <a:cubicBezTo>
                  <a:pt x="1751890" y="1407351"/>
                  <a:pt x="1654756" y="1658539"/>
                  <a:pt x="1493059" y="1854471"/>
                </a:cubicBezTo>
                <a:lnTo>
                  <a:pt x="1490420" y="1857374"/>
                </a:lnTo>
                <a:lnTo>
                  <a:pt x="0" y="1857374"/>
                </a:lnTo>
                <a:lnTo>
                  <a:pt x="0" y="184272"/>
                </a:lnTo>
                <a:lnTo>
                  <a:pt x="78134" y="136805"/>
                </a:lnTo>
                <a:cubicBezTo>
                  <a:pt x="238739" y="49558"/>
                  <a:pt x="422790" y="0"/>
                  <a:pt x="618415" y="0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F1E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íṣḷidé"/>
          <p:cNvSpPr/>
          <p:nvPr userDrawn="1"/>
        </p:nvSpPr>
        <p:spPr>
          <a:xfrm flipH="1">
            <a:off x="6921972" y="-856615"/>
            <a:ext cx="2953548" cy="2077248"/>
          </a:xfrm>
          <a:custGeom>
            <a:avLst/>
            <a:gdLst>
              <a:gd name="connsiteX0" fmla="*/ 128407 w 2953548"/>
              <a:gd name="connsiteY0" fmla="*/ 0 h 2077248"/>
              <a:gd name="connsiteX1" fmla="*/ 2825141 w 2953548"/>
              <a:gd name="connsiteY1" fmla="*/ 0 h 2077248"/>
              <a:gd name="connsiteX2" fmla="*/ 2837496 w 2953548"/>
              <a:gd name="connsiteY2" fmla="*/ 25647 h 2077248"/>
              <a:gd name="connsiteX3" fmla="*/ 2953548 w 2953548"/>
              <a:gd name="connsiteY3" fmla="*/ 600474 h 2077248"/>
              <a:gd name="connsiteX4" fmla="*/ 1476774 w 2953548"/>
              <a:gd name="connsiteY4" fmla="*/ 2077248 h 2077248"/>
              <a:gd name="connsiteX5" fmla="*/ 0 w 2953548"/>
              <a:gd name="connsiteY5" fmla="*/ 600474 h 2077248"/>
              <a:gd name="connsiteX6" fmla="*/ 116052 w 2953548"/>
              <a:gd name="connsiteY6" fmla="*/ 25647 h 207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3548" h="2077248">
                <a:moveTo>
                  <a:pt x="128407" y="0"/>
                </a:moveTo>
                <a:lnTo>
                  <a:pt x="2825141" y="0"/>
                </a:lnTo>
                <a:lnTo>
                  <a:pt x="2837496" y="25647"/>
                </a:lnTo>
                <a:cubicBezTo>
                  <a:pt x="2912225" y="202326"/>
                  <a:pt x="2953548" y="396574"/>
                  <a:pt x="2953548" y="600474"/>
                </a:cubicBezTo>
                <a:cubicBezTo>
                  <a:pt x="2953548" y="1416074"/>
                  <a:pt x="2292374" y="2077248"/>
                  <a:pt x="1476774" y="2077248"/>
                </a:cubicBezTo>
                <a:cubicBezTo>
                  <a:pt x="661174" y="2077248"/>
                  <a:pt x="0" y="1416074"/>
                  <a:pt x="0" y="600474"/>
                </a:cubicBezTo>
                <a:cubicBezTo>
                  <a:pt x="0" y="396574"/>
                  <a:pt x="41323" y="202326"/>
                  <a:pt x="116052" y="25647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F1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10" y="464820"/>
            <a:ext cx="1021715" cy="3530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>
            <a:off x="4354830" y="-932815"/>
            <a:ext cx="7009765" cy="7009765"/>
          </a:xfrm>
          <a:prstGeom prst="ellipse">
            <a:avLst/>
          </a:prstGeom>
          <a:solidFill>
            <a:srgbClr val="FFF1E8"/>
          </a:soli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讲师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0495" y="137160"/>
            <a:ext cx="3888740" cy="5191760"/>
          </a:xfrm>
          <a:prstGeom prst="rect">
            <a:avLst/>
          </a:prstGeom>
        </p:spPr>
      </p:pic>
      <p:grpSp>
        <p:nvGrpSpPr>
          <p:cNvPr id="33" name="组合 32"/>
          <p:cNvGrpSpPr/>
          <p:nvPr userDrawn="1"/>
        </p:nvGrpSpPr>
        <p:grpSpPr>
          <a:xfrm>
            <a:off x="6913245" y="3697605"/>
            <a:ext cx="1642110" cy="521970"/>
            <a:chOff x="9390" y="4395"/>
            <a:chExt cx="2586" cy="822"/>
          </a:xfrm>
        </p:grpSpPr>
        <p:sp>
          <p:nvSpPr>
            <p:cNvPr id="32" name="圆角矩形 31"/>
            <p:cNvSpPr/>
            <p:nvPr/>
          </p:nvSpPr>
          <p:spPr>
            <a:xfrm>
              <a:off x="9390" y="5000"/>
              <a:ext cx="2347" cy="126"/>
            </a:xfrm>
            <a:prstGeom prst="roundRect">
              <a:avLst>
                <a:gd name="adj" fmla="val 50000"/>
              </a:avLst>
            </a:prstGeom>
            <a:solidFill>
              <a:srgbClr val="F5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390" y="4395"/>
              <a:ext cx="258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大</a:t>
              </a:r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D</a:t>
              </a:r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老师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4350385" y="-940435"/>
            <a:ext cx="7009765" cy="7009765"/>
          </a:xfrm>
          <a:prstGeom prst="ellipse">
            <a:avLst/>
          </a:prstGeom>
          <a:solidFill>
            <a:srgbClr val="FFF1E8"/>
          </a:soli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讲师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0495" y="137160"/>
            <a:ext cx="3888740" cy="5191760"/>
          </a:xfrm>
          <a:prstGeom prst="rect">
            <a:avLst/>
          </a:prstGeom>
        </p:spPr>
      </p:pic>
      <p:grpSp>
        <p:nvGrpSpPr>
          <p:cNvPr id="33" name="组合 32"/>
          <p:cNvGrpSpPr/>
          <p:nvPr userDrawn="1"/>
        </p:nvGrpSpPr>
        <p:grpSpPr>
          <a:xfrm>
            <a:off x="6913245" y="3697605"/>
            <a:ext cx="1642110" cy="521970"/>
            <a:chOff x="9390" y="4395"/>
            <a:chExt cx="2586" cy="822"/>
          </a:xfrm>
        </p:grpSpPr>
        <p:sp>
          <p:nvSpPr>
            <p:cNvPr id="32" name="圆角矩形 31"/>
            <p:cNvSpPr/>
            <p:nvPr/>
          </p:nvSpPr>
          <p:spPr>
            <a:xfrm>
              <a:off x="9390" y="5000"/>
              <a:ext cx="2347" cy="126"/>
            </a:xfrm>
            <a:prstGeom prst="roundRect">
              <a:avLst>
                <a:gd name="adj" fmla="val 50000"/>
              </a:avLst>
            </a:prstGeom>
            <a:solidFill>
              <a:srgbClr val="F5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390" y="4395"/>
              <a:ext cx="258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大</a:t>
              </a:r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D</a:t>
              </a:r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老师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75808" y="1407428"/>
            <a:ext cx="8335010" cy="2668905"/>
            <a:chOff x="-1873" y="2461"/>
            <a:chExt cx="13126" cy="4203"/>
          </a:xfrm>
        </p:grpSpPr>
        <p:sp>
          <p:nvSpPr>
            <p:cNvPr id="8" name="文本框 7"/>
            <p:cNvSpPr txBox="1"/>
            <p:nvPr/>
          </p:nvSpPr>
          <p:spPr>
            <a:xfrm>
              <a:off x="-995" y="2936"/>
              <a:ext cx="12248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sz="4800" b="1" dirty="0"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202</a:t>
              </a:r>
              <a:r>
                <a:rPr lang="en-US" sz="4800" b="1" dirty="0"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6</a:t>
              </a:r>
              <a:r>
                <a:rPr sz="4800" b="1" dirty="0"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年PMP考试</a:t>
              </a:r>
              <a:endParaRPr sz="4800" b="1" dirty="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  <a:p>
              <a:pPr algn="ctr"/>
              <a:r>
                <a:rPr sz="4800" b="1" dirty="0"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新考纲-PMBOK第七版解读</a:t>
              </a:r>
              <a:endParaRPr sz="4800" b="1" dirty="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41" y="2461"/>
              <a:ext cx="6695" cy="610"/>
              <a:chOff x="1131" y="6361"/>
              <a:chExt cx="6695" cy="61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725" y="6361"/>
                <a:ext cx="312" cy="314"/>
              </a:xfrm>
              <a:prstGeom prst="ellipse">
                <a:avLst/>
              </a:prstGeom>
              <a:solidFill>
                <a:srgbClr val="F5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131" y="6391"/>
                <a:ext cx="6695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cap="all" dirty="0">
                    <a:solidFill>
                      <a:schemeClr val="tx1"/>
                    </a:solidFill>
                    <a:uFillTx/>
                    <a:latin typeface="HanWangGSolid06cut1" panose="02000500000000000000" charset="-120"/>
                    <a:ea typeface="HanWangGSolid06cut1" panose="02000500000000000000" charset="-120"/>
                    <a:cs typeface="+mj-lt"/>
                    <a:sym typeface="+mn-ea"/>
                  </a:rPr>
                  <a:t>Project Management</a:t>
                </a:r>
                <a:endParaRPr cap="all" dirty="0">
                  <a:solidFill>
                    <a:schemeClr val="tx1"/>
                  </a:solidFill>
                  <a:uFillTx/>
                  <a:latin typeface="HanWangGSolid06cut1" panose="02000500000000000000" charset="-120"/>
                  <a:ea typeface="HanWangGSolid06cut1" panose="02000500000000000000" charset="-120"/>
                  <a:cs typeface="+mj-lt"/>
                  <a:sym typeface="+mn-ea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-1873" y="5454"/>
              <a:ext cx="13125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altLang="zh-CN" sz="4400" dirty="0">
                  <a:solidFill>
                    <a:srgbClr val="F56900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﹋﹋                         </a:t>
              </a:r>
              <a:r>
                <a:rPr lang="zh-CN" altLang="en-US" sz="3200" dirty="0">
                  <a:solidFill>
                    <a:srgbClr val="F56900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威班</a:t>
              </a:r>
              <a:r>
                <a:rPr lang="en-US" altLang="zh-CN" sz="3200" dirty="0">
                  <a:solidFill>
                    <a:srgbClr val="F56900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PMP</a:t>
              </a:r>
              <a:r>
                <a:rPr lang="zh-CN" altLang="en-US" sz="3200" dirty="0">
                  <a:solidFill>
                    <a:srgbClr val="F56900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课堂</a:t>
              </a:r>
              <a:endParaRPr lang="zh-CN" sz="3200" dirty="0">
                <a:solidFill>
                  <a:srgbClr val="F569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" y="431165"/>
            <a:ext cx="1861185" cy="64262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39725" y="1575435"/>
            <a:ext cx="5911215" cy="1223645"/>
            <a:chOff x="655" y="2461"/>
            <a:chExt cx="9309" cy="1927"/>
          </a:xfrm>
        </p:grpSpPr>
        <p:sp>
          <p:nvSpPr>
            <p:cNvPr id="8" name="文本框 7"/>
            <p:cNvSpPr txBox="1"/>
            <p:nvPr/>
          </p:nvSpPr>
          <p:spPr>
            <a:xfrm>
              <a:off x="655" y="2936"/>
              <a:ext cx="9309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威班</a:t>
              </a:r>
              <a:r>
                <a:rPr lang="en-US" altLang="zh-CN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PMP</a:t>
              </a:r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培训课堂</a:t>
              </a:r>
              <a:endParaRPr lang="zh-CN" altLang="en-US" sz="54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41" y="2461"/>
              <a:ext cx="6695" cy="610"/>
              <a:chOff x="1131" y="6361"/>
              <a:chExt cx="6695" cy="61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725" y="6361"/>
                <a:ext cx="312" cy="314"/>
              </a:xfrm>
              <a:prstGeom prst="ellipse">
                <a:avLst/>
              </a:prstGeom>
              <a:solidFill>
                <a:srgbClr val="F5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131" y="6391"/>
                <a:ext cx="6695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cap="all" dirty="0">
                    <a:solidFill>
                      <a:schemeClr val="tx1"/>
                    </a:solidFill>
                    <a:uFillTx/>
                    <a:latin typeface="HanWangGSolid06cut1" panose="02000500000000000000" charset="-120"/>
                    <a:ea typeface="HanWangGSolid06cut1" panose="02000500000000000000" charset="-120"/>
                    <a:cs typeface="+mj-lt"/>
                    <a:sym typeface="+mn-ea"/>
                  </a:rPr>
                  <a:t>Project Management</a:t>
                </a:r>
                <a:endParaRPr cap="all" dirty="0">
                  <a:solidFill>
                    <a:schemeClr val="tx1"/>
                  </a:solidFill>
                  <a:uFillTx/>
                  <a:latin typeface="HanWangGSolid06cut1" panose="02000500000000000000" charset="-120"/>
                  <a:ea typeface="HanWangGSolid06cut1" panose="02000500000000000000" charset="-120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54660" y="3152140"/>
            <a:ext cx="3624580" cy="1080770"/>
            <a:chOff x="846" y="5684"/>
            <a:chExt cx="5708" cy="1702"/>
          </a:xfrm>
        </p:grpSpPr>
        <p:grpSp>
          <p:nvGrpSpPr>
            <p:cNvPr id="21" name="组合 20"/>
            <p:cNvGrpSpPr/>
            <p:nvPr/>
          </p:nvGrpSpPr>
          <p:grpSpPr>
            <a:xfrm>
              <a:off x="846" y="5684"/>
              <a:ext cx="5709" cy="1702"/>
              <a:chOff x="853" y="4576"/>
              <a:chExt cx="5709" cy="170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853" y="4576"/>
                <a:ext cx="5709" cy="1702"/>
                <a:chOff x="808" y="4739"/>
                <a:chExt cx="4838" cy="1442"/>
              </a:xfrm>
            </p:grpSpPr>
            <p:sp>
              <p:nvSpPr>
                <p:cNvPr id="18" name="圆角矩形 17"/>
                <p:cNvSpPr/>
                <p:nvPr/>
              </p:nvSpPr>
              <p:spPr>
                <a:xfrm>
                  <a:off x="808" y="4739"/>
                  <a:ext cx="4838" cy="987"/>
                </a:xfrm>
                <a:prstGeom prst="roundRect">
                  <a:avLst/>
                </a:prstGeom>
                <a:solidFill>
                  <a:srgbClr val="F591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等腰三角形 18"/>
                <p:cNvSpPr/>
                <p:nvPr/>
              </p:nvSpPr>
              <p:spPr>
                <a:xfrm rot="9000000">
                  <a:off x="4744" y="5527"/>
                  <a:ext cx="477" cy="654"/>
                </a:xfrm>
                <a:prstGeom prst="triangle">
                  <a:avLst/>
                </a:prstGeom>
                <a:solidFill>
                  <a:srgbClr val="F591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103" y="4628"/>
                <a:ext cx="5212" cy="11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chemeClr val="bg1"/>
                    </a:solidFill>
                    <a:latin typeface="文悦新青年体 W8" charset="-122"/>
                    <a:ea typeface="文悦新青年体 W8" charset="-122"/>
                    <a:cs typeface="文悦新青年体 W8" charset="-122"/>
                    <a:sym typeface="+mn-ea"/>
                  </a:rPr>
                  <a:t>跟大</a:t>
                </a:r>
                <a:r>
                  <a:rPr lang="en-US" altLang="zh-CN" sz="4000" dirty="0">
                    <a:solidFill>
                      <a:schemeClr val="bg1"/>
                    </a:solidFill>
                    <a:latin typeface="文悦新青年体 W8" charset="-122"/>
                    <a:ea typeface="文悦新青年体 W8" charset="-122"/>
                    <a:cs typeface="文悦新青年体 W8" charset="-122"/>
                    <a:sym typeface="+mn-ea"/>
                  </a:rPr>
                  <a:t>D</a:t>
                </a:r>
                <a:r>
                  <a:rPr lang="zh-CN" altLang="en-US" sz="4000" dirty="0">
                    <a:solidFill>
                      <a:schemeClr val="bg1"/>
                    </a:solidFill>
                    <a:latin typeface="文悦新青年体 W8" charset="-122"/>
                    <a:ea typeface="文悦新青年体 W8" charset="-122"/>
                    <a:cs typeface="文悦新青年体 W8" charset="-122"/>
                    <a:sym typeface="+mn-ea"/>
                  </a:rPr>
                  <a:t>，过快</a:t>
                </a:r>
                <a:r>
                  <a:rPr lang="en-US" altLang="zh-CN" sz="4000" dirty="0">
                    <a:solidFill>
                      <a:schemeClr val="bg1"/>
                    </a:solidFill>
                    <a:latin typeface="文悦新青年体 W8" charset="-122"/>
                    <a:ea typeface="文悦新青年体 W8" charset="-122"/>
                    <a:cs typeface="文悦新青年体 W8" charset="-122"/>
                    <a:sym typeface="+mn-ea"/>
                  </a:rPr>
                  <a:t>D</a:t>
                </a:r>
                <a:endParaRPr lang="en-US" altLang="zh-CN" sz="4000" dirty="0">
                  <a:solidFill>
                    <a:schemeClr val="bg1"/>
                  </a:solidFill>
                  <a:latin typeface="文悦新青年体 W8" charset="-122"/>
                  <a:ea typeface="文悦新青年体 W8" charset="-122"/>
                  <a:cs typeface="文悦新青年体 W8" charset="-122"/>
                  <a:sym typeface="+mn-ea"/>
                </a:endParaRPr>
              </a:p>
            </p:txBody>
          </p:sp>
        </p:grpSp>
        <p:sp>
          <p:nvSpPr>
            <p:cNvPr id="24" name="圆角矩形 23"/>
            <p:cNvSpPr/>
            <p:nvPr/>
          </p:nvSpPr>
          <p:spPr>
            <a:xfrm>
              <a:off x="846" y="7234"/>
              <a:ext cx="1201" cy="152"/>
            </a:xfrm>
            <a:prstGeom prst="roundRect">
              <a:avLst>
                <a:gd name="adj" fmla="val 50000"/>
              </a:avLst>
            </a:prstGeom>
            <a:solidFill>
              <a:srgbClr val="F5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2079" y="838623"/>
            <a:ext cx="7449154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新考纲是什么来的，怎么网上到处都是说新考纲的信息？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第七版更新后有什么变化？第六版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PMBOK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还要不要学？敏捷实践指南还要不要学？</a:t>
            </a:r>
            <a:endParaRPr lang="en-US" altLang="zh-TW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第七版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PMBOK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在考试题目中占比有多少？</a:t>
            </a:r>
            <a:endParaRPr lang="en-US" altLang="zh-TW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724" y="170725"/>
            <a:ext cx="5105426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cap="all" dirty="0">
                <a:solidFill>
                  <a:srgbClr val="20202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新考纲后和</a:t>
            </a:r>
            <a:r>
              <a:rPr lang="en-US" altLang="zh-CN" sz="2000" b="1" cap="all" dirty="0">
                <a:solidFill>
                  <a:srgbClr val="20202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PMBOK</a:t>
            </a:r>
            <a:r>
              <a:rPr lang="zh-CN" altLang="en-US" sz="2000" b="1" cap="all" dirty="0">
                <a:solidFill>
                  <a:srgbClr val="20202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第七版更新，怎么学？</a:t>
            </a:r>
            <a:endParaRPr lang="zh-CN" altLang="en-US" sz="2000" b="1" cap="all" dirty="0">
              <a:solidFill>
                <a:srgbClr val="20202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585" y="2917713"/>
            <a:ext cx="1544015" cy="20089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709" r="13769"/>
          <a:stretch>
            <a:fillRect/>
          </a:stretch>
        </p:blipFill>
        <p:spPr>
          <a:xfrm>
            <a:off x="2867956" y="2917712"/>
            <a:ext cx="1466543" cy="20107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0815"/>
          <a:stretch>
            <a:fillRect/>
          </a:stretch>
        </p:blipFill>
        <p:spPr>
          <a:xfrm>
            <a:off x="6852944" y="2908504"/>
            <a:ext cx="1569122" cy="19738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1" r="14946" b="2841"/>
          <a:stretch>
            <a:fillRect/>
          </a:stretch>
        </p:blipFill>
        <p:spPr>
          <a:xfrm>
            <a:off x="4809502" y="2917712"/>
            <a:ext cx="1466543" cy="19738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6720" y="2299430"/>
            <a:ext cx="8182325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Clr>
                <a:srgbClr val="F56900"/>
              </a:buClr>
            </a:pPr>
            <a:r>
              <a:rPr lang="zh-CN" altLang="en-US" sz="1200" b="1" dirty="0">
                <a:solidFill>
                  <a:srgbClr val="F56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新考纲说明                      </a:t>
            </a:r>
            <a:r>
              <a:rPr lang="en-US" altLang="zh-TW" sz="1200" b="1" dirty="0">
                <a:solidFill>
                  <a:srgbClr val="F56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PMBOK</a:t>
            </a:r>
            <a:r>
              <a:rPr lang="zh-TW" altLang="en-US" sz="1200" b="1" dirty="0">
                <a:solidFill>
                  <a:srgbClr val="F56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第六版</a:t>
            </a:r>
            <a:r>
              <a:rPr lang="zh-CN" altLang="en-US" sz="1200" b="1" dirty="0">
                <a:solidFill>
                  <a:srgbClr val="F56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TW" sz="1200" b="1" dirty="0">
                <a:solidFill>
                  <a:srgbClr val="F56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776</a:t>
            </a:r>
            <a:r>
              <a:rPr lang="zh-CN" altLang="en-US" sz="1200" b="1" dirty="0">
                <a:solidFill>
                  <a:srgbClr val="F56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页）         </a:t>
            </a:r>
            <a:r>
              <a:rPr lang="zh-TW" altLang="en-US" sz="1200" b="1" dirty="0">
                <a:solidFill>
                  <a:srgbClr val="F56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敏捷实践指南</a:t>
            </a:r>
            <a:r>
              <a:rPr lang="zh-CN" altLang="en-US" sz="1200" b="1" dirty="0">
                <a:solidFill>
                  <a:srgbClr val="F56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TW" sz="1200" b="1" dirty="0">
                <a:solidFill>
                  <a:srgbClr val="F56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184</a:t>
            </a:r>
            <a:r>
              <a:rPr lang="zh-CN" altLang="en-US" sz="1200" b="1" dirty="0">
                <a:solidFill>
                  <a:srgbClr val="F56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页）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PMBOK</a:t>
            </a:r>
            <a:r>
              <a:rPr lang="zh-TW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第七版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359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页）</a:t>
            </a:r>
            <a:endParaRPr lang="en-US" altLang="zh-TW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2078" y="838623"/>
            <a:ext cx="8897564" cy="387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PMP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考题开发依据（根据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PMI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中国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REP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机构年会整理）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00"/>
              </a:lnSpc>
              <a:buClr>
                <a:srgbClr val="F56900"/>
              </a:buClr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、每一道试题都能反映项目经理的真实工作和处境。每一道试题都是：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首先由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PMP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持证专家编写，并提供一部学术文献作为参考来源。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由另外一位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PMP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持证专家审阅，并提供第二个参考来源。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00"/>
              </a:lnSpc>
              <a:buClr>
                <a:srgbClr val="F56900"/>
              </a:buClr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PMP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的试题开发必须根据新考纲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ECO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所制定的 “领域 ”和“任务 ”作为基础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试题开发基于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ECO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考试大纲的，目的是衡量项管理者的专业要素，而不测试人们是否熟读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PMBOK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指南。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PMBOK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指南是准备考试的众多潜在输入之一，可以作为参考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00"/>
              </a:lnSpc>
              <a:buClr>
                <a:srgbClr val="F56900"/>
              </a:buClr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专注于理解和学习新考纲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ECO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列出的领域和任务等概念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PMP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考题关注的是应用层面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而不是背诵，应用场景的方式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在那个当下，如果你是项目经理，你会怎么做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利用一系列参考文献来了解各个驱动因素：与任务相关的工作实例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724" y="170725"/>
            <a:ext cx="380047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cap="all" dirty="0">
                <a:solidFill>
                  <a:srgbClr val="20202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新考纲说明</a:t>
            </a:r>
            <a:endParaRPr lang="zh-CN" altLang="en-US" sz="2000" b="1" cap="all" dirty="0">
              <a:solidFill>
                <a:srgbClr val="20202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2078" y="838623"/>
            <a:ext cx="8899843" cy="119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考试内容大纲（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Exam Content </a:t>
            </a:r>
            <a:r>
              <a:rPr lang="en-US" altLang="zh-CN" sz="1400" dirty="0" err="1">
                <a:latin typeface="微软雅黑" panose="020B0503020204020204" charset="-122"/>
                <a:ea typeface="微软雅黑" panose="020B0503020204020204" charset="-122"/>
              </a:rPr>
              <a:t>Outline,ECO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TW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考试大纲：人（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42%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），流程（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50%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），商业环境（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8%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大领域，共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个任务，融入整个过程中。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在考试中约一半的内容将体现项目管理中的预测法，另一半将体现敏捷方法或混合方法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724" y="170725"/>
            <a:ext cx="380047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cap="all" dirty="0">
                <a:solidFill>
                  <a:srgbClr val="20202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新考纲说明</a:t>
            </a:r>
            <a:endParaRPr lang="zh-CN" altLang="en-US" sz="2000" b="1" cap="all" dirty="0">
              <a:solidFill>
                <a:srgbClr val="20202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object 29"/>
          <p:cNvSpPr/>
          <p:nvPr/>
        </p:nvSpPr>
        <p:spPr>
          <a:xfrm>
            <a:off x="2285119" y="2343150"/>
            <a:ext cx="942384" cy="132311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bject 30"/>
          <p:cNvSpPr/>
          <p:nvPr/>
        </p:nvSpPr>
        <p:spPr>
          <a:xfrm>
            <a:off x="1806202" y="2343150"/>
            <a:ext cx="1936718" cy="2316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object 31"/>
          <p:cNvSpPr/>
          <p:nvPr/>
        </p:nvSpPr>
        <p:spPr>
          <a:xfrm>
            <a:off x="1291852" y="2343150"/>
            <a:ext cx="1457992" cy="2193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object 32"/>
          <p:cNvSpPr/>
          <p:nvPr/>
        </p:nvSpPr>
        <p:spPr>
          <a:xfrm>
            <a:off x="2524864" y="2448877"/>
            <a:ext cx="478631" cy="993458"/>
          </a:xfrm>
          <a:custGeom>
            <a:avLst/>
            <a:gdLst/>
            <a:ahLst/>
            <a:cxnLst/>
            <a:rect l="l" t="t" r="r" b="b"/>
            <a:pathLst>
              <a:path w="638175" h="1324610">
                <a:moveTo>
                  <a:pt x="0" y="0"/>
                </a:moveTo>
                <a:lnTo>
                  <a:pt x="0" y="1324229"/>
                </a:lnTo>
                <a:lnTo>
                  <a:pt x="637921" y="163829"/>
                </a:lnTo>
                <a:lnTo>
                  <a:pt x="592399" y="139944"/>
                </a:lnTo>
                <a:lnTo>
                  <a:pt x="546082" y="117885"/>
                </a:lnTo>
                <a:lnTo>
                  <a:pt x="499023" y="97669"/>
                </a:lnTo>
                <a:lnTo>
                  <a:pt x="451281" y="79308"/>
                </a:lnTo>
                <a:lnTo>
                  <a:pt x="402909" y="62819"/>
                </a:lnTo>
                <a:lnTo>
                  <a:pt x="353964" y="48214"/>
                </a:lnTo>
                <a:lnTo>
                  <a:pt x="304503" y="35510"/>
                </a:lnTo>
                <a:lnTo>
                  <a:pt x="254580" y="24720"/>
                </a:lnTo>
                <a:lnTo>
                  <a:pt x="204251" y="15860"/>
                </a:lnTo>
                <a:lnTo>
                  <a:pt x="153573" y="8943"/>
                </a:lnTo>
                <a:lnTo>
                  <a:pt x="102601" y="3984"/>
                </a:lnTo>
                <a:lnTo>
                  <a:pt x="51391" y="99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bject 33"/>
          <p:cNvSpPr/>
          <p:nvPr/>
        </p:nvSpPr>
        <p:spPr>
          <a:xfrm>
            <a:off x="2046423" y="2571750"/>
            <a:ext cx="1472089" cy="1864043"/>
          </a:xfrm>
          <a:custGeom>
            <a:avLst/>
            <a:gdLst/>
            <a:ahLst/>
            <a:cxnLst/>
            <a:rect l="l" t="t" r="r" b="b"/>
            <a:pathLst>
              <a:path w="1962784" h="2485390">
                <a:moveTo>
                  <a:pt x="1275842" y="0"/>
                </a:moveTo>
                <a:lnTo>
                  <a:pt x="0" y="2320785"/>
                </a:lnTo>
                <a:lnTo>
                  <a:pt x="42959" y="2343406"/>
                </a:lnTo>
                <a:lnTo>
                  <a:pt x="86365" y="2364303"/>
                </a:lnTo>
                <a:lnTo>
                  <a:pt x="130176" y="2383486"/>
                </a:lnTo>
                <a:lnTo>
                  <a:pt x="174353" y="2400967"/>
                </a:lnTo>
                <a:lnTo>
                  <a:pt x="218853" y="2416759"/>
                </a:lnTo>
                <a:lnTo>
                  <a:pt x="263638" y="2430873"/>
                </a:lnTo>
                <a:lnTo>
                  <a:pt x="308666" y="2443320"/>
                </a:lnTo>
                <a:lnTo>
                  <a:pt x="353896" y="2454113"/>
                </a:lnTo>
                <a:lnTo>
                  <a:pt x="399287" y="2463264"/>
                </a:lnTo>
                <a:lnTo>
                  <a:pt x="444801" y="2470784"/>
                </a:lnTo>
                <a:lnTo>
                  <a:pt x="490394" y="2476684"/>
                </a:lnTo>
                <a:lnTo>
                  <a:pt x="536028" y="2480978"/>
                </a:lnTo>
                <a:lnTo>
                  <a:pt x="581660" y="2483676"/>
                </a:lnTo>
                <a:lnTo>
                  <a:pt x="627252" y="2484791"/>
                </a:lnTo>
                <a:lnTo>
                  <a:pt x="672761" y="2484334"/>
                </a:lnTo>
                <a:lnTo>
                  <a:pt x="718147" y="2482317"/>
                </a:lnTo>
                <a:lnTo>
                  <a:pt x="763371" y="2478752"/>
                </a:lnTo>
                <a:lnTo>
                  <a:pt x="808390" y="2473651"/>
                </a:lnTo>
                <a:lnTo>
                  <a:pt x="853165" y="2467025"/>
                </a:lnTo>
                <a:lnTo>
                  <a:pt x="897654" y="2458886"/>
                </a:lnTo>
                <a:lnTo>
                  <a:pt x="941818" y="2449246"/>
                </a:lnTo>
                <a:lnTo>
                  <a:pt x="985615" y="2438118"/>
                </a:lnTo>
                <a:lnTo>
                  <a:pt x="1029005" y="2425512"/>
                </a:lnTo>
                <a:lnTo>
                  <a:pt x="1071947" y="2411440"/>
                </a:lnTo>
                <a:lnTo>
                  <a:pt x="1114401" y="2395915"/>
                </a:lnTo>
                <a:lnTo>
                  <a:pt x="1156326" y="2378948"/>
                </a:lnTo>
                <a:lnTo>
                  <a:pt x="1197681" y="2360551"/>
                </a:lnTo>
                <a:lnTo>
                  <a:pt x="1238425" y="2340736"/>
                </a:lnTo>
                <a:lnTo>
                  <a:pt x="1278519" y="2319514"/>
                </a:lnTo>
                <a:lnTo>
                  <a:pt x="1317921" y="2296898"/>
                </a:lnTo>
                <a:lnTo>
                  <a:pt x="1356591" y="2272898"/>
                </a:lnTo>
                <a:lnTo>
                  <a:pt x="1394487" y="2247528"/>
                </a:lnTo>
                <a:lnTo>
                  <a:pt x="1431571" y="2220798"/>
                </a:lnTo>
                <a:lnTo>
                  <a:pt x="1467800" y="2192721"/>
                </a:lnTo>
                <a:lnTo>
                  <a:pt x="1503134" y="2163309"/>
                </a:lnTo>
                <a:lnTo>
                  <a:pt x="1537533" y="2132572"/>
                </a:lnTo>
                <a:lnTo>
                  <a:pt x="1570955" y="2100524"/>
                </a:lnTo>
                <a:lnTo>
                  <a:pt x="1603361" y="2067175"/>
                </a:lnTo>
                <a:lnTo>
                  <a:pt x="1634710" y="2032538"/>
                </a:lnTo>
                <a:lnTo>
                  <a:pt x="1664960" y="1996624"/>
                </a:lnTo>
                <a:lnTo>
                  <a:pt x="1694072" y="1959445"/>
                </a:lnTo>
                <a:lnTo>
                  <a:pt x="1722004" y="1921014"/>
                </a:lnTo>
                <a:lnTo>
                  <a:pt x="1748717" y="1881341"/>
                </a:lnTo>
                <a:lnTo>
                  <a:pt x="1774169" y="1840439"/>
                </a:lnTo>
                <a:lnTo>
                  <a:pt x="1798320" y="1798320"/>
                </a:lnTo>
                <a:lnTo>
                  <a:pt x="1820940" y="1755360"/>
                </a:lnTo>
                <a:lnTo>
                  <a:pt x="1841835" y="1711954"/>
                </a:lnTo>
                <a:lnTo>
                  <a:pt x="1861017" y="1668143"/>
                </a:lnTo>
                <a:lnTo>
                  <a:pt x="1878498" y="1623966"/>
                </a:lnTo>
                <a:lnTo>
                  <a:pt x="1894290" y="1579466"/>
                </a:lnTo>
                <a:lnTo>
                  <a:pt x="1908404" y="1534681"/>
                </a:lnTo>
                <a:lnTo>
                  <a:pt x="1920852" y="1489653"/>
                </a:lnTo>
                <a:lnTo>
                  <a:pt x="1931646" y="1444423"/>
                </a:lnTo>
                <a:lnTo>
                  <a:pt x="1940797" y="1399032"/>
                </a:lnTo>
                <a:lnTo>
                  <a:pt x="1948318" y="1353518"/>
                </a:lnTo>
                <a:lnTo>
                  <a:pt x="1954220" y="1307925"/>
                </a:lnTo>
                <a:lnTo>
                  <a:pt x="1958515" y="1262291"/>
                </a:lnTo>
                <a:lnTo>
                  <a:pt x="1961215" y="1216659"/>
                </a:lnTo>
                <a:lnTo>
                  <a:pt x="1962332" y="1171067"/>
                </a:lnTo>
                <a:lnTo>
                  <a:pt x="1961877" y="1125558"/>
                </a:lnTo>
                <a:lnTo>
                  <a:pt x="1959862" y="1080172"/>
                </a:lnTo>
                <a:lnTo>
                  <a:pt x="1956298" y="1034948"/>
                </a:lnTo>
                <a:lnTo>
                  <a:pt x="1951199" y="989929"/>
                </a:lnTo>
                <a:lnTo>
                  <a:pt x="1944575" y="945154"/>
                </a:lnTo>
                <a:lnTo>
                  <a:pt x="1936438" y="900665"/>
                </a:lnTo>
                <a:lnTo>
                  <a:pt x="1926801" y="856501"/>
                </a:lnTo>
                <a:lnTo>
                  <a:pt x="1915674" y="812704"/>
                </a:lnTo>
                <a:lnTo>
                  <a:pt x="1903070" y="769314"/>
                </a:lnTo>
                <a:lnTo>
                  <a:pt x="1889000" y="726372"/>
                </a:lnTo>
                <a:lnTo>
                  <a:pt x="1873476" y="683918"/>
                </a:lnTo>
                <a:lnTo>
                  <a:pt x="1856510" y="641993"/>
                </a:lnTo>
                <a:lnTo>
                  <a:pt x="1838114" y="600638"/>
                </a:lnTo>
                <a:lnTo>
                  <a:pt x="1818300" y="559894"/>
                </a:lnTo>
                <a:lnTo>
                  <a:pt x="1797078" y="519800"/>
                </a:lnTo>
                <a:lnTo>
                  <a:pt x="1774462" y="480398"/>
                </a:lnTo>
                <a:lnTo>
                  <a:pt x="1750463" y="441728"/>
                </a:lnTo>
                <a:lnTo>
                  <a:pt x="1725092" y="403832"/>
                </a:lnTo>
                <a:lnTo>
                  <a:pt x="1698362" y="366748"/>
                </a:lnTo>
                <a:lnTo>
                  <a:pt x="1670284" y="330519"/>
                </a:lnTo>
                <a:lnTo>
                  <a:pt x="1640870" y="295185"/>
                </a:lnTo>
                <a:lnTo>
                  <a:pt x="1610132" y="260786"/>
                </a:lnTo>
                <a:lnTo>
                  <a:pt x="1578081" y="227364"/>
                </a:lnTo>
                <a:lnTo>
                  <a:pt x="1544730" y="194958"/>
                </a:lnTo>
                <a:lnTo>
                  <a:pt x="1510090" y="163609"/>
                </a:lnTo>
                <a:lnTo>
                  <a:pt x="1474172" y="133359"/>
                </a:lnTo>
                <a:lnTo>
                  <a:pt x="1436990" y="104247"/>
                </a:lnTo>
                <a:lnTo>
                  <a:pt x="1398553" y="76315"/>
                </a:lnTo>
                <a:lnTo>
                  <a:pt x="1358876" y="49602"/>
                </a:lnTo>
                <a:lnTo>
                  <a:pt x="1317968" y="24150"/>
                </a:lnTo>
                <a:lnTo>
                  <a:pt x="1275842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object 34"/>
          <p:cNvSpPr/>
          <p:nvPr/>
        </p:nvSpPr>
        <p:spPr>
          <a:xfrm>
            <a:off x="1531573" y="2448878"/>
            <a:ext cx="993458" cy="1863566"/>
          </a:xfrm>
          <a:custGeom>
            <a:avLst/>
            <a:gdLst/>
            <a:ahLst/>
            <a:cxnLst/>
            <a:rect l="l" t="t" r="r" b="b"/>
            <a:pathLst>
              <a:path w="1324609" h="2484754">
                <a:moveTo>
                  <a:pt x="1324385" y="0"/>
                </a:moveTo>
                <a:lnTo>
                  <a:pt x="1274565" y="934"/>
                </a:lnTo>
                <a:lnTo>
                  <a:pt x="1225061" y="3719"/>
                </a:lnTo>
                <a:lnTo>
                  <a:pt x="1175915" y="8330"/>
                </a:lnTo>
                <a:lnTo>
                  <a:pt x="1127169" y="14742"/>
                </a:lnTo>
                <a:lnTo>
                  <a:pt x="1078868" y="22929"/>
                </a:lnTo>
                <a:lnTo>
                  <a:pt x="1031053" y="32866"/>
                </a:lnTo>
                <a:lnTo>
                  <a:pt x="983768" y="44528"/>
                </a:lnTo>
                <a:lnTo>
                  <a:pt x="937054" y="57889"/>
                </a:lnTo>
                <a:lnTo>
                  <a:pt x="890956" y="72925"/>
                </a:lnTo>
                <a:lnTo>
                  <a:pt x="845515" y="89610"/>
                </a:lnTo>
                <a:lnTo>
                  <a:pt x="800775" y="107918"/>
                </a:lnTo>
                <a:lnTo>
                  <a:pt x="756778" y="127825"/>
                </a:lnTo>
                <a:lnTo>
                  <a:pt x="713566" y="149305"/>
                </a:lnTo>
                <a:lnTo>
                  <a:pt x="671184" y="172333"/>
                </a:lnTo>
                <a:lnTo>
                  <a:pt x="629673" y="196883"/>
                </a:lnTo>
                <a:lnTo>
                  <a:pt x="589077" y="222931"/>
                </a:lnTo>
                <a:lnTo>
                  <a:pt x="549437" y="250451"/>
                </a:lnTo>
                <a:lnTo>
                  <a:pt x="510798" y="279418"/>
                </a:lnTo>
                <a:lnTo>
                  <a:pt x="473201" y="309806"/>
                </a:lnTo>
                <a:lnTo>
                  <a:pt x="436689" y="341590"/>
                </a:lnTo>
                <a:lnTo>
                  <a:pt x="401306" y="374745"/>
                </a:lnTo>
                <a:lnTo>
                  <a:pt x="367094" y="409246"/>
                </a:lnTo>
                <a:lnTo>
                  <a:pt x="334095" y="445067"/>
                </a:lnTo>
                <a:lnTo>
                  <a:pt x="302353" y="482184"/>
                </a:lnTo>
                <a:lnTo>
                  <a:pt x="271910" y="520570"/>
                </a:lnTo>
                <a:lnTo>
                  <a:pt x="242809" y="560201"/>
                </a:lnTo>
                <a:lnTo>
                  <a:pt x="215093" y="601051"/>
                </a:lnTo>
                <a:lnTo>
                  <a:pt x="188805" y="643095"/>
                </a:lnTo>
                <a:lnTo>
                  <a:pt x="163986" y="686307"/>
                </a:lnTo>
                <a:lnTo>
                  <a:pt x="141366" y="729267"/>
                </a:lnTo>
                <a:lnTo>
                  <a:pt x="120472" y="772673"/>
                </a:lnTo>
                <a:lnTo>
                  <a:pt x="101290" y="816484"/>
                </a:lnTo>
                <a:lnTo>
                  <a:pt x="83810" y="860661"/>
                </a:lnTo>
                <a:lnTo>
                  <a:pt x="68020" y="905161"/>
                </a:lnTo>
                <a:lnTo>
                  <a:pt x="53908" y="949946"/>
                </a:lnTo>
                <a:lnTo>
                  <a:pt x="41462" y="994974"/>
                </a:lnTo>
                <a:lnTo>
                  <a:pt x="30670" y="1040204"/>
                </a:lnTo>
                <a:lnTo>
                  <a:pt x="21521" y="1085595"/>
                </a:lnTo>
                <a:lnTo>
                  <a:pt x="14002" y="1131108"/>
                </a:lnTo>
                <a:lnTo>
                  <a:pt x="8103" y="1176702"/>
                </a:lnTo>
                <a:lnTo>
                  <a:pt x="3810" y="1222335"/>
                </a:lnTo>
                <a:lnTo>
                  <a:pt x="1113" y="1267968"/>
                </a:lnTo>
                <a:lnTo>
                  <a:pt x="0" y="1313559"/>
                </a:lnTo>
                <a:lnTo>
                  <a:pt x="457" y="1359068"/>
                </a:lnTo>
                <a:lnTo>
                  <a:pt x="2475" y="1404455"/>
                </a:lnTo>
                <a:lnTo>
                  <a:pt x="6041" y="1449678"/>
                </a:lnTo>
                <a:lnTo>
                  <a:pt x="11143" y="1494697"/>
                </a:lnTo>
                <a:lnTo>
                  <a:pt x="17770" y="1539472"/>
                </a:lnTo>
                <a:lnTo>
                  <a:pt x="25909" y="1583961"/>
                </a:lnTo>
                <a:lnTo>
                  <a:pt x="35550" y="1628125"/>
                </a:lnTo>
                <a:lnTo>
                  <a:pt x="46679" y="1671922"/>
                </a:lnTo>
                <a:lnTo>
                  <a:pt x="59285" y="1715311"/>
                </a:lnTo>
                <a:lnTo>
                  <a:pt x="73357" y="1758253"/>
                </a:lnTo>
                <a:lnTo>
                  <a:pt x="88882" y="1800707"/>
                </a:lnTo>
                <a:lnTo>
                  <a:pt x="105849" y="1842631"/>
                </a:lnTo>
                <a:lnTo>
                  <a:pt x="124247" y="1883986"/>
                </a:lnTo>
                <a:lnTo>
                  <a:pt x="144062" y="1924730"/>
                </a:lnTo>
                <a:lnTo>
                  <a:pt x="165284" y="1964823"/>
                </a:lnTo>
                <a:lnTo>
                  <a:pt x="187900" y="2004225"/>
                </a:lnTo>
                <a:lnTo>
                  <a:pt x="211899" y="2042894"/>
                </a:lnTo>
                <a:lnTo>
                  <a:pt x="237269" y="2080791"/>
                </a:lnTo>
                <a:lnTo>
                  <a:pt x="263998" y="2117874"/>
                </a:lnTo>
                <a:lnTo>
                  <a:pt x="292075" y="2154102"/>
                </a:lnTo>
                <a:lnTo>
                  <a:pt x="321487" y="2189436"/>
                </a:lnTo>
                <a:lnTo>
                  <a:pt x="352223" y="2223834"/>
                </a:lnTo>
                <a:lnTo>
                  <a:pt x="384271" y="2257256"/>
                </a:lnTo>
                <a:lnTo>
                  <a:pt x="417618" y="2289661"/>
                </a:lnTo>
                <a:lnTo>
                  <a:pt x="452254" y="2321009"/>
                </a:lnTo>
                <a:lnTo>
                  <a:pt x="488167" y="2351259"/>
                </a:lnTo>
                <a:lnTo>
                  <a:pt x="525344" y="2380370"/>
                </a:lnTo>
                <a:lnTo>
                  <a:pt x="563775" y="2408302"/>
                </a:lnTo>
                <a:lnTo>
                  <a:pt x="603446" y="2435014"/>
                </a:lnTo>
                <a:lnTo>
                  <a:pt x="644346" y="2460465"/>
                </a:lnTo>
                <a:lnTo>
                  <a:pt x="686464" y="2484615"/>
                </a:lnTo>
                <a:lnTo>
                  <a:pt x="1324385" y="1324229"/>
                </a:lnTo>
                <a:lnTo>
                  <a:pt x="1324385" y="0"/>
                </a:lnTo>
                <a:close/>
              </a:path>
            </a:pathLst>
          </a:custGeom>
          <a:solidFill>
            <a:srgbClr val="F56900"/>
          </a:solidFill>
        </p:spPr>
        <p:txBody>
          <a:bodyPr wrap="square" lIns="0" tIns="0" rIns="0" bIns="0" rtlCol="0"/>
          <a:lstStyle/>
          <a:p>
            <a:endParaRPr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01110" y="2351733"/>
            <a:ext cx="1457992" cy="2316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4907843" y="2351733"/>
            <a:ext cx="1457992" cy="2316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6140853" y="2457460"/>
            <a:ext cx="993458" cy="1986439"/>
          </a:xfrm>
          <a:custGeom>
            <a:avLst/>
            <a:gdLst/>
            <a:ahLst/>
            <a:cxnLst/>
            <a:rect l="l" t="t" r="r" b="b"/>
            <a:pathLst>
              <a:path w="1324609" h="2648585">
                <a:moveTo>
                  <a:pt x="0" y="0"/>
                </a:moveTo>
                <a:lnTo>
                  <a:pt x="0" y="2648407"/>
                </a:lnTo>
                <a:lnTo>
                  <a:pt x="48549" y="2647533"/>
                </a:lnTo>
                <a:lnTo>
                  <a:pt x="96658" y="2644933"/>
                </a:lnTo>
                <a:lnTo>
                  <a:pt x="144296" y="2640636"/>
                </a:lnTo>
                <a:lnTo>
                  <a:pt x="191434" y="2634672"/>
                </a:lnTo>
                <a:lnTo>
                  <a:pt x="238042" y="2627071"/>
                </a:lnTo>
                <a:lnTo>
                  <a:pt x="284090" y="2617862"/>
                </a:lnTo>
                <a:lnTo>
                  <a:pt x="329548" y="2607077"/>
                </a:lnTo>
                <a:lnTo>
                  <a:pt x="374386" y="2594744"/>
                </a:lnTo>
                <a:lnTo>
                  <a:pt x="418574" y="2580894"/>
                </a:lnTo>
                <a:lnTo>
                  <a:pt x="462083" y="2565556"/>
                </a:lnTo>
                <a:lnTo>
                  <a:pt x="504881" y="2548761"/>
                </a:lnTo>
                <a:lnTo>
                  <a:pt x="546941" y="2530539"/>
                </a:lnTo>
                <a:lnTo>
                  <a:pt x="588230" y="2510918"/>
                </a:lnTo>
                <a:lnTo>
                  <a:pt x="628721" y="2489930"/>
                </a:lnTo>
                <a:lnTo>
                  <a:pt x="668382" y="2467605"/>
                </a:lnTo>
                <a:lnTo>
                  <a:pt x="707184" y="2443971"/>
                </a:lnTo>
                <a:lnTo>
                  <a:pt x="745096" y="2419060"/>
                </a:lnTo>
                <a:lnTo>
                  <a:pt x="782090" y="2392901"/>
                </a:lnTo>
                <a:lnTo>
                  <a:pt x="818135" y="2365523"/>
                </a:lnTo>
                <a:lnTo>
                  <a:pt x="853200" y="2336958"/>
                </a:lnTo>
                <a:lnTo>
                  <a:pt x="887258" y="2307234"/>
                </a:lnTo>
                <a:lnTo>
                  <a:pt x="920276" y="2276382"/>
                </a:lnTo>
                <a:lnTo>
                  <a:pt x="952226" y="2244432"/>
                </a:lnTo>
                <a:lnTo>
                  <a:pt x="983077" y="2211413"/>
                </a:lnTo>
                <a:lnTo>
                  <a:pt x="1012800" y="2177356"/>
                </a:lnTo>
                <a:lnTo>
                  <a:pt x="1041365" y="2142290"/>
                </a:lnTo>
                <a:lnTo>
                  <a:pt x="1068741" y="2106246"/>
                </a:lnTo>
                <a:lnTo>
                  <a:pt x="1094899" y="2069253"/>
                </a:lnTo>
                <a:lnTo>
                  <a:pt x="1119809" y="2031342"/>
                </a:lnTo>
                <a:lnTo>
                  <a:pt x="1143442" y="1992541"/>
                </a:lnTo>
                <a:lnTo>
                  <a:pt x="1165766" y="1952882"/>
                </a:lnTo>
                <a:lnTo>
                  <a:pt x="1186752" y="1912393"/>
                </a:lnTo>
                <a:lnTo>
                  <a:pt x="1206371" y="1871106"/>
                </a:lnTo>
                <a:lnTo>
                  <a:pt x="1224592" y="1829050"/>
                </a:lnTo>
                <a:lnTo>
                  <a:pt x="1241386" y="1786254"/>
                </a:lnTo>
                <a:lnTo>
                  <a:pt x="1256722" y="1742749"/>
                </a:lnTo>
                <a:lnTo>
                  <a:pt x="1270571" y="1698565"/>
                </a:lnTo>
                <a:lnTo>
                  <a:pt x="1282903" y="1653732"/>
                </a:lnTo>
                <a:lnTo>
                  <a:pt x="1293687" y="1608279"/>
                </a:lnTo>
                <a:lnTo>
                  <a:pt x="1302895" y="1562236"/>
                </a:lnTo>
                <a:lnTo>
                  <a:pt x="1310495" y="1515634"/>
                </a:lnTo>
                <a:lnTo>
                  <a:pt x="1316459" y="1468502"/>
                </a:lnTo>
                <a:lnTo>
                  <a:pt x="1320755" y="1420871"/>
                </a:lnTo>
                <a:lnTo>
                  <a:pt x="1323355" y="1372770"/>
                </a:lnTo>
                <a:lnTo>
                  <a:pt x="1324228" y="1324229"/>
                </a:lnTo>
                <a:lnTo>
                  <a:pt x="1323355" y="1275679"/>
                </a:lnTo>
                <a:lnTo>
                  <a:pt x="1320755" y="1227570"/>
                </a:lnTo>
                <a:lnTo>
                  <a:pt x="1316459" y="1179932"/>
                </a:lnTo>
                <a:lnTo>
                  <a:pt x="1310495" y="1132794"/>
                </a:lnTo>
                <a:lnTo>
                  <a:pt x="1302895" y="1086186"/>
                </a:lnTo>
                <a:lnTo>
                  <a:pt x="1293687" y="1040138"/>
                </a:lnTo>
                <a:lnTo>
                  <a:pt x="1282903" y="994680"/>
                </a:lnTo>
                <a:lnTo>
                  <a:pt x="1270571" y="949842"/>
                </a:lnTo>
                <a:lnTo>
                  <a:pt x="1256722" y="905654"/>
                </a:lnTo>
                <a:lnTo>
                  <a:pt x="1241386" y="862145"/>
                </a:lnTo>
                <a:lnTo>
                  <a:pt x="1224592" y="819347"/>
                </a:lnTo>
                <a:lnTo>
                  <a:pt x="1206371" y="777287"/>
                </a:lnTo>
                <a:lnTo>
                  <a:pt x="1186752" y="735998"/>
                </a:lnTo>
                <a:lnTo>
                  <a:pt x="1165766" y="695507"/>
                </a:lnTo>
                <a:lnTo>
                  <a:pt x="1143442" y="655846"/>
                </a:lnTo>
                <a:lnTo>
                  <a:pt x="1119809" y="617044"/>
                </a:lnTo>
                <a:lnTo>
                  <a:pt x="1094899" y="579132"/>
                </a:lnTo>
                <a:lnTo>
                  <a:pt x="1068741" y="542138"/>
                </a:lnTo>
                <a:lnTo>
                  <a:pt x="1041365" y="506093"/>
                </a:lnTo>
                <a:lnTo>
                  <a:pt x="1012800" y="471028"/>
                </a:lnTo>
                <a:lnTo>
                  <a:pt x="983077" y="436970"/>
                </a:lnTo>
                <a:lnTo>
                  <a:pt x="952226" y="403952"/>
                </a:lnTo>
                <a:lnTo>
                  <a:pt x="920276" y="372002"/>
                </a:lnTo>
                <a:lnTo>
                  <a:pt x="887258" y="341151"/>
                </a:lnTo>
                <a:lnTo>
                  <a:pt x="853200" y="311428"/>
                </a:lnTo>
                <a:lnTo>
                  <a:pt x="818135" y="282863"/>
                </a:lnTo>
                <a:lnTo>
                  <a:pt x="782090" y="255487"/>
                </a:lnTo>
                <a:lnTo>
                  <a:pt x="745096" y="229329"/>
                </a:lnTo>
                <a:lnTo>
                  <a:pt x="707184" y="204419"/>
                </a:lnTo>
                <a:lnTo>
                  <a:pt x="668382" y="180786"/>
                </a:lnTo>
                <a:lnTo>
                  <a:pt x="628721" y="158462"/>
                </a:lnTo>
                <a:lnTo>
                  <a:pt x="588230" y="137476"/>
                </a:lnTo>
                <a:lnTo>
                  <a:pt x="546941" y="117857"/>
                </a:lnTo>
                <a:lnTo>
                  <a:pt x="504881" y="99636"/>
                </a:lnTo>
                <a:lnTo>
                  <a:pt x="462083" y="82842"/>
                </a:lnTo>
                <a:lnTo>
                  <a:pt x="418574" y="67506"/>
                </a:lnTo>
                <a:lnTo>
                  <a:pt x="374386" y="53657"/>
                </a:lnTo>
                <a:lnTo>
                  <a:pt x="329548" y="41325"/>
                </a:lnTo>
                <a:lnTo>
                  <a:pt x="284090" y="30541"/>
                </a:lnTo>
                <a:lnTo>
                  <a:pt x="238042" y="21333"/>
                </a:lnTo>
                <a:lnTo>
                  <a:pt x="191434" y="13733"/>
                </a:lnTo>
                <a:lnTo>
                  <a:pt x="144296" y="7769"/>
                </a:lnTo>
                <a:lnTo>
                  <a:pt x="96658" y="3473"/>
                </a:lnTo>
                <a:lnTo>
                  <a:pt x="48549" y="8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147682" y="2457460"/>
            <a:ext cx="993458" cy="1986439"/>
          </a:xfrm>
          <a:custGeom>
            <a:avLst/>
            <a:gdLst/>
            <a:ahLst/>
            <a:cxnLst/>
            <a:rect l="l" t="t" r="r" b="b"/>
            <a:pathLst>
              <a:path w="1324609" h="2648585">
                <a:moveTo>
                  <a:pt x="1324229" y="0"/>
                </a:moveTo>
                <a:lnTo>
                  <a:pt x="1275687" y="873"/>
                </a:lnTo>
                <a:lnTo>
                  <a:pt x="1227586" y="3473"/>
                </a:lnTo>
                <a:lnTo>
                  <a:pt x="1179954" y="7769"/>
                </a:lnTo>
                <a:lnTo>
                  <a:pt x="1132822" y="13733"/>
                </a:lnTo>
                <a:lnTo>
                  <a:pt x="1086219" y="21333"/>
                </a:lnTo>
                <a:lnTo>
                  <a:pt x="1040176" y="30541"/>
                </a:lnTo>
                <a:lnTo>
                  <a:pt x="994722" y="41325"/>
                </a:lnTo>
                <a:lnTo>
                  <a:pt x="949888" y="53657"/>
                </a:lnTo>
                <a:lnTo>
                  <a:pt x="905703" y="67506"/>
                </a:lnTo>
                <a:lnTo>
                  <a:pt x="862197" y="82842"/>
                </a:lnTo>
                <a:lnTo>
                  <a:pt x="819400" y="99636"/>
                </a:lnTo>
                <a:lnTo>
                  <a:pt x="777342" y="117857"/>
                </a:lnTo>
                <a:lnTo>
                  <a:pt x="736053" y="137476"/>
                </a:lnTo>
                <a:lnTo>
                  <a:pt x="695564" y="158462"/>
                </a:lnTo>
                <a:lnTo>
                  <a:pt x="655903" y="180786"/>
                </a:lnTo>
                <a:lnTo>
                  <a:pt x="617101" y="204419"/>
                </a:lnTo>
                <a:lnTo>
                  <a:pt x="579188" y="229329"/>
                </a:lnTo>
                <a:lnTo>
                  <a:pt x="542193" y="255487"/>
                </a:lnTo>
                <a:lnTo>
                  <a:pt x="506147" y="282863"/>
                </a:lnTo>
                <a:lnTo>
                  <a:pt x="471080" y="311428"/>
                </a:lnTo>
                <a:lnTo>
                  <a:pt x="437021" y="341151"/>
                </a:lnTo>
                <a:lnTo>
                  <a:pt x="404001" y="372002"/>
                </a:lnTo>
                <a:lnTo>
                  <a:pt x="372049" y="403952"/>
                </a:lnTo>
                <a:lnTo>
                  <a:pt x="341195" y="436970"/>
                </a:lnTo>
                <a:lnTo>
                  <a:pt x="311470" y="471028"/>
                </a:lnTo>
                <a:lnTo>
                  <a:pt x="282903" y="506093"/>
                </a:lnTo>
                <a:lnTo>
                  <a:pt x="255523" y="542138"/>
                </a:lnTo>
                <a:lnTo>
                  <a:pt x="229363" y="579132"/>
                </a:lnTo>
                <a:lnTo>
                  <a:pt x="204450" y="617044"/>
                </a:lnTo>
                <a:lnTo>
                  <a:pt x="180815" y="655846"/>
                </a:lnTo>
                <a:lnTo>
                  <a:pt x="158487" y="695507"/>
                </a:lnTo>
                <a:lnTo>
                  <a:pt x="137498" y="735998"/>
                </a:lnTo>
                <a:lnTo>
                  <a:pt x="117877" y="777287"/>
                </a:lnTo>
                <a:lnTo>
                  <a:pt x="99653" y="819347"/>
                </a:lnTo>
                <a:lnTo>
                  <a:pt x="82856" y="862145"/>
                </a:lnTo>
                <a:lnTo>
                  <a:pt x="67518" y="905654"/>
                </a:lnTo>
                <a:lnTo>
                  <a:pt x="53667" y="949842"/>
                </a:lnTo>
                <a:lnTo>
                  <a:pt x="41333" y="994680"/>
                </a:lnTo>
                <a:lnTo>
                  <a:pt x="30546" y="1040138"/>
                </a:lnTo>
                <a:lnTo>
                  <a:pt x="21337" y="1086186"/>
                </a:lnTo>
                <a:lnTo>
                  <a:pt x="13736" y="1132794"/>
                </a:lnTo>
                <a:lnTo>
                  <a:pt x="7771" y="1179932"/>
                </a:lnTo>
                <a:lnTo>
                  <a:pt x="3473" y="1227570"/>
                </a:lnTo>
                <a:lnTo>
                  <a:pt x="873" y="1275679"/>
                </a:lnTo>
                <a:lnTo>
                  <a:pt x="0" y="1324229"/>
                </a:lnTo>
                <a:lnTo>
                  <a:pt x="873" y="1372770"/>
                </a:lnTo>
                <a:lnTo>
                  <a:pt x="3473" y="1420871"/>
                </a:lnTo>
                <a:lnTo>
                  <a:pt x="7771" y="1468502"/>
                </a:lnTo>
                <a:lnTo>
                  <a:pt x="13736" y="1515634"/>
                </a:lnTo>
                <a:lnTo>
                  <a:pt x="21337" y="1562236"/>
                </a:lnTo>
                <a:lnTo>
                  <a:pt x="30546" y="1608279"/>
                </a:lnTo>
                <a:lnTo>
                  <a:pt x="41333" y="1653732"/>
                </a:lnTo>
                <a:lnTo>
                  <a:pt x="53667" y="1698565"/>
                </a:lnTo>
                <a:lnTo>
                  <a:pt x="67518" y="1742749"/>
                </a:lnTo>
                <a:lnTo>
                  <a:pt x="82856" y="1786254"/>
                </a:lnTo>
                <a:lnTo>
                  <a:pt x="99653" y="1829050"/>
                </a:lnTo>
                <a:lnTo>
                  <a:pt x="117877" y="1871106"/>
                </a:lnTo>
                <a:lnTo>
                  <a:pt x="137498" y="1912393"/>
                </a:lnTo>
                <a:lnTo>
                  <a:pt x="158487" y="1952882"/>
                </a:lnTo>
                <a:lnTo>
                  <a:pt x="180815" y="1992541"/>
                </a:lnTo>
                <a:lnTo>
                  <a:pt x="204450" y="2031342"/>
                </a:lnTo>
                <a:lnTo>
                  <a:pt x="229363" y="2069253"/>
                </a:lnTo>
                <a:lnTo>
                  <a:pt x="255524" y="2106246"/>
                </a:lnTo>
                <a:lnTo>
                  <a:pt x="282903" y="2142290"/>
                </a:lnTo>
                <a:lnTo>
                  <a:pt x="311470" y="2177356"/>
                </a:lnTo>
                <a:lnTo>
                  <a:pt x="341195" y="2211413"/>
                </a:lnTo>
                <a:lnTo>
                  <a:pt x="372049" y="2244432"/>
                </a:lnTo>
                <a:lnTo>
                  <a:pt x="404001" y="2276382"/>
                </a:lnTo>
                <a:lnTo>
                  <a:pt x="437021" y="2307234"/>
                </a:lnTo>
                <a:lnTo>
                  <a:pt x="471080" y="2336958"/>
                </a:lnTo>
                <a:lnTo>
                  <a:pt x="506147" y="2365523"/>
                </a:lnTo>
                <a:lnTo>
                  <a:pt x="542193" y="2392901"/>
                </a:lnTo>
                <a:lnTo>
                  <a:pt x="579188" y="2419060"/>
                </a:lnTo>
                <a:lnTo>
                  <a:pt x="617101" y="2443971"/>
                </a:lnTo>
                <a:lnTo>
                  <a:pt x="655903" y="2467605"/>
                </a:lnTo>
                <a:lnTo>
                  <a:pt x="695564" y="2489930"/>
                </a:lnTo>
                <a:lnTo>
                  <a:pt x="736053" y="2510918"/>
                </a:lnTo>
                <a:lnTo>
                  <a:pt x="777342" y="2530539"/>
                </a:lnTo>
                <a:lnTo>
                  <a:pt x="819400" y="2548761"/>
                </a:lnTo>
                <a:lnTo>
                  <a:pt x="862197" y="2565556"/>
                </a:lnTo>
                <a:lnTo>
                  <a:pt x="905703" y="2580894"/>
                </a:lnTo>
                <a:lnTo>
                  <a:pt x="949888" y="2594744"/>
                </a:lnTo>
                <a:lnTo>
                  <a:pt x="994722" y="2607077"/>
                </a:lnTo>
                <a:lnTo>
                  <a:pt x="1040176" y="2617862"/>
                </a:lnTo>
                <a:lnTo>
                  <a:pt x="1086219" y="2627071"/>
                </a:lnTo>
                <a:lnTo>
                  <a:pt x="1132822" y="2634672"/>
                </a:lnTo>
                <a:lnTo>
                  <a:pt x="1179954" y="2640636"/>
                </a:lnTo>
                <a:lnTo>
                  <a:pt x="1227586" y="2644933"/>
                </a:lnTo>
                <a:lnTo>
                  <a:pt x="1275687" y="2647533"/>
                </a:lnTo>
                <a:lnTo>
                  <a:pt x="1324229" y="2648407"/>
                </a:lnTo>
                <a:lnTo>
                  <a:pt x="1324229" y="0"/>
                </a:lnTo>
                <a:close/>
              </a:path>
            </a:pathLst>
          </a:custGeom>
          <a:solidFill>
            <a:srgbClr val="F5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413649" y="3129767"/>
            <a:ext cx="472969" cy="613309"/>
          </a:xfrm>
          <a:prstGeom prst="rect">
            <a:avLst/>
          </a:prstGeom>
        </p:spPr>
        <p:txBody>
          <a:bodyPr vert="horz" wrap="square" lIns="0" tIns="33338" rIns="0" bIns="0" rtlCol="0">
            <a:spAutoFit/>
          </a:bodyPr>
          <a:lstStyle/>
          <a:p>
            <a:pPr marR="3810" algn="ctr">
              <a:spcBef>
                <a:spcPts val="265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敏捷或混合</a:t>
            </a:r>
            <a:endParaRPr sz="12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R="1905" algn="ctr">
              <a:spcBef>
                <a:spcPts val="19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50%</a:t>
            </a:r>
            <a:endParaRPr sz="1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54510" y="3150414"/>
            <a:ext cx="426692" cy="428643"/>
          </a:xfrm>
          <a:prstGeom prst="rect">
            <a:avLst/>
          </a:prstGeom>
        </p:spPr>
        <p:txBody>
          <a:bodyPr vert="horz" wrap="square" lIns="0" tIns="33338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预测</a:t>
            </a:r>
            <a:endParaRPr sz="12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4605">
              <a:spcBef>
                <a:spcPts val="19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50%</a:t>
            </a:r>
            <a:endParaRPr sz="1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19"/>
          <p:cNvSpPr txBox="1"/>
          <p:nvPr/>
        </p:nvSpPr>
        <p:spPr>
          <a:xfrm>
            <a:off x="2724161" y="3320610"/>
            <a:ext cx="472969" cy="402995"/>
          </a:xfrm>
          <a:prstGeom prst="rect">
            <a:avLst/>
          </a:prstGeom>
        </p:spPr>
        <p:txBody>
          <a:bodyPr vert="horz" wrap="square" lIns="0" tIns="33338" rIns="0" bIns="0" rtlCol="0">
            <a:spAutoFit/>
          </a:bodyPr>
          <a:lstStyle/>
          <a:p>
            <a:pPr marR="3810" algn="ctr">
              <a:spcBef>
                <a:spcPts val="265"/>
              </a:spcBef>
            </a:pPr>
            <a:r>
              <a:rPr lang="zh-CN" altLang="en-US" sz="1200" b="1" dirty="0">
                <a:latin typeface="微软雅黑" panose="020B0503020204020204" charset="-122"/>
                <a:cs typeface="微软雅黑" panose="020B0503020204020204" charset="-122"/>
              </a:rPr>
              <a:t>过程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50%</a:t>
            </a:r>
            <a:endParaRPr sz="1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19"/>
          <p:cNvSpPr txBox="1"/>
          <p:nvPr/>
        </p:nvSpPr>
        <p:spPr>
          <a:xfrm>
            <a:off x="1617268" y="3086614"/>
            <a:ext cx="708466" cy="402995"/>
          </a:xfrm>
          <a:prstGeom prst="rect">
            <a:avLst/>
          </a:prstGeom>
        </p:spPr>
        <p:txBody>
          <a:bodyPr vert="horz" wrap="square" lIns="0" tIns="33338" rIns="0" bIns="0" rtlCol="0">
            <a:spAutoFit/>
          </a:bodyPr>
          <a:lstStyle/>
          <a:p>
            <a:pPr marR="3810" algn="ctr">
              <a:spcBef>
                <a:spcPts val="265"/>
              </a:spcBef>
            </a:pPr>
            <a:r>
              <a:rPr lang="zh-CN" altLang="en-US" sz="1200" b="1" dirty="0">
                <a:latin typeface="微软雅黑" panose="020B0503020204020204" charset="-122"/>
                <a:cs typeface="Calibri" panose="020F0502020204030204"/>
              </a:rPr>
              <a:t>人员管理</a:t>
            </a:r>
            <a:r>
              <a:rPr lang="en-US" altLang="zh-CN" sz="1200" b="1" dirty="0">
                <a:latin typeface="Calibri" panose="020F0502020204030204"/>
                <a:cs typeface="Calibri" panose="020F0502020204030204"/>
              </a:rPr>
              <a:t>42%</a:t>
            </a:r>
            <a:endParaRPr lang="zh-CN" altLang="en-US" sz="1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2439701" y="2472936"/>
            <a:ext cx="640192" cy="402995"/>
          </a:xfrm>
          <a:prstGeom prst="rect">
            <a:avLst/>
          </a:prstGeom>
        </p:spPr>
        <p:txBody>
          <a:bodyPr vert="horz" wrap="square" lIns="0" tIns="33338" rIns="0" bIns="0" rtlCol="0">
            <a:spAutoFit/>
          </a:bodyPr>
          <a:lstStyle/>
          <a:p>
            <a:pPr marR="3810" algn="ctr">
              <a:spcBef>
                <a:spcPts val="265"/>
              </a:spcBef>
            </a:pPr>
            <a:r>
              <a:rPr lang="zh-CN" altLang="en-US" sz="1200" b="1" dirty="0">
                <a:latin typeface="微软雅黑" panose="020B0503020204020204" charset="-122"/>
                <a:cs typeface="微软雅黑" panose="020B0503020204020204" charset="-122"/>
              </a:rPr>
              <a:t>商业环境</a:t>
            </a:r>
            <a:r>
              <a:rPr lang="en-US" sz="1200" b="1" dirty="0">
                <a:latin typeface="Calibri" panose="020F0502020204030204"/>
                <a:cs typeface="Calibri" panose="020F0502020204030204"/>
              </a:rPr>
              <a:t>8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%</a:t>
            </a:r>
            <a:endParaRPr sz="12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2078" y="707378"/>
            <a:ext cx="8831727" cy="234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重点学习，打好基础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PMBOK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第六版（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776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页）：预测型（瀑布型）项目的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大知识领域，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大过程组（术）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敏捷实践指南（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184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页）：适应型（敏捷型）项目的价值观和实施（术）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新考纲说明（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页） 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升华项目管理经验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PMBOK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第七版（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359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页）：项目管理的原则和绩效域（智慧和道）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724" y="170725"/>
            <a:ext cx="504690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cap="all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第七版更新后有什么变化？</a:t>
            </a:r>
            <a:endParaRPr lang="en-US" altLang="zh-CN" sz="2000" b="1" cap="all" dirty="0"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570" y="3183643"/>
            <a:ext cx="1312128" cy="17071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709" r="13769"/>
          <a:stretch>
            <a:fillRect/>
          </a:stretch>
        </p:blipFill>
        <p:spPr>
          <a:xfrm>
            <a:off x="2749721" y="3178370"/>
            <a:ext cx="1245119" cy="17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0815"/>
          <a:stretch>
            <a:fillRect/>
          </a:stretch>
        </p:blipFill>
        <p:spPr>
          <a:xfrm>
            <a:off x="6608005" y="3178370"/>
            <a:ext cx="1332210" cy="16757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1" r="14946" b="2841"/>
          <a:stretch>
            <a:fillRect/>
          </a:stretch>
        </p:blipFill>
        <p:spPr>
          <a:xfrm>
            <a:off x="4678863" y="3183643"/>
            <a:ext cx="1245119" cy="16757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84141" y="4726013"/>
            <a:ext cx="7808213" cy="417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Clr>
                <a:srgbClr val="F56900"/>
              </a:buClr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新考纲说明                    </a:t>
            </a:r>
            <a:r>
              <a:rPr lang="en-US" altLang="zh-TW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PMBOK</a:t>
            </a:r>
            <a:r>
              <a:rPr lang="zh-TW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第六版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TW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776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页）    </a:t>
            </a:r>
            <a:r>
              <a:rPr lang="zh-TW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敏捷实践指南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TW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184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页）        </a:t>
            </a:r>
            <a:r>
              <a:rPr lang="en-US" altLang="zh-TW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PMBOK</a:t>
            </a:r>
            <a:r>
              <a:rPr lang="zh-TW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第七版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TW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359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页）</a:t>
            </a:r>
            <a:endParaRPr lang="en-US" altLang="zh-TW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2078" y="838623"/>
            <a:ext cx="8899843" cy="157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领域、任务和驱动因素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领域：定义为对项目管理实践非常重要的高层级知识。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任务：项目经理在各领域的基本职责。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3000"/>
              </a:lnSpc>
              <a:buClr>
                <a:srgbClr val="F56900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驱动因素：与任务相关的工作实例。 请注意，驱动因素并非穷尽式列举，而只是提供几个例子来帮助展示任务所包含的内容。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724" y="170725"/>
            <a:ext cx="380047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cap="all" dirty="0">
                <a:solidFill>
                  <a:srgbClr val="20202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新考纲说明</a:t>
            </a:r>
            <a:endParaRPr lang="zh-CN" altLang="en-US" sz="2000" b="1" cap="all" dirty="0">
              <a:solidFill>
                <a:srgbClr val="20202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74017" y="2478920"/>
          <a:ext cx="3477888" cy="255964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34365"/>
                <a:gridCol w="2843523"/>
              </a:tblGrid>
              <a:tr h="313857">
                <a:tc>
                  <a:txBody>
                    <a:bodyPr/>
                    <a:lstStyle/>
                    <a:p>
                      <a:r>
                        <a:rPr lang="zh-CN" altLang="en-US" sz="1050" dirty="0"/>
                        <a:t>领域一</a:t>
                      </a:r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/>
                        <a:t>人员 </a:t>
                      </a:r>
                      <a:r>
                        <a:rPr lang="en-US" altLang="zh-CN" sz="1050" dirty="0"/>
                        <a:t>- 42%</a:t>
                      </a:r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92">
                <a:tc>
                  <a:txBody>
                    <a:bodyPr/>
                    <a:lstStyle/>
                    <a:p>
                      <a:r>
                        <a:rPr lang="zh-CN" altLang="en-US" sz="700" dirty="0"/>
                        <a:t>任务</a:t>
                      </a:r>
                      <a:r>
                        <a:rPr lang="en-US" altLang="zh-CN" sz="700" dirty="0"/>
                        <a:t>1</a:t>
                      </a:r>
                      <a:endParaRPr lang="zh-CN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700" b="1" dirty="0">
                          <a:latin typeface="+mn-ea"/>
                          <a:ea typeface="+mn-ea"/>
                        </a:rPr>
                        <a:t>管理冲突</a:t>
                      </a:r>
                      <a:endParaRPr lang="zh-CN" altLang="en-US" sz="700" b="1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解释冲突的来源和所处阶段</a:t>
                      </a:r>
                      <a:endParaRPr lang="en-US" altLang="zh-CN" sz="7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分析冲突发生的背景</a:t>
                      </a:r>
                      <a:endParaRPr lang="en-US" altLang="zh-CN" sz="7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评估</a:t>
                      </a:r>
                      <a:r>
                        <a:rPr lang="en-US" altLang="zh-CN" sz="7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建议</a:t>
                      </a:r>
                      <a:r>
                        <a:rPr lang="en-US" altLang="zh-CN" sz="7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协调适当的冲突解决方案</a:t>
                      </a:r>
                      <a:endParaRPr lang="zh-CN" altLang="en-US" sz="7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r>
                        <a:rPr lang="zh-CN" altLang="en-US" sz="700" dirty="0"/>
                        <a:t>任务</a:t>
                      </a:r>
                      <a:r>
                        <a:rPr lang="en-US" altLang="zh-CN" sz="700" dirty="0"/>
                        <a:t>2</a:t>
                      </a:r>
                      <a:endParaRPr lang="zh-CN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700" b="1" dirty="0">
                          <a:latin typeface="+mn-ea"/>
                          <a:ea typeface="+mn-ea"/>
                        </a:rPr>
                        <a:t>领导团队</a:t>
                      </a:r>
                      <a:endParaRPr lang="zh-CN" altLang="en-US" sz="700" b="1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设定清晰的愿景和使命</a:t>
                      </a:r>
                      <a:endParaRPr lang="en-US" altLang="zh-CN" sz="7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支持多样性和包容性（例如行为类型、思维过程）</a:t>
                      </a:r>
                      <a:endParaRPr lang="en-US" altLang="zh-CN" sz="7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重视服务型领导（例如将服务型领导的原则与团队联系起来）</a:t>
                      </a:r>
                      <a:endParaRPr lang="en-US" altLang="zh-CN" sz="7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确定适当的领导风格（例如指导型、协作型）</a:t>
                      </a:r>
                      <a:endParaRPr lang="en-US" altLang="zh-CN" sz="7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激发、激励和影响团队成员</a:t>
                      </a:r>
                      <a:r>
                        <a:rPr lang="en-US" altLang="zh-CN" sz="7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相关方（例如团队合同、社会合同</a:t>
                      </a:r>
                      <a:r>
                        <a:rPr lang="en-US" altLang="zh-CN" sz="7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团队章程、奖励制度）</a:t>
                      </a:r>
                      <a:endParaRPr lang="en-US" altLang="zh-CN" sz="7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分析团队成员和相关方的影响力</a:t>
                      </a:r>
                      <a:endParaRPr lang="en-US" altLang="zh-CN" sz="7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区分领导各类团队成员和相关方的不同选项</a:t>
                      </a:r>
                      <a:endParaRPr lang="zh-CN" altLang="en-US" sz="7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zh-CN" altLang="en-US" sz="700" dirty="0"/>
                        <a:t>任务</a:t>
                      </a:r>
                      <a:r>
                        <a:rPr lang="en-US" altLang="zh-CN" sz="700" dirty="0"/>
                        <a:t>3</a:t>
                      </a:r>
                      <a:endParaRPr lang="zh-CN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700" dirty="0">
                          <a:latin typeface="+mn-ea"/>
                          <a:ea typeface="+mn-ea"/>
                        </a:rPr>
                        <a:t>支持团队绩效</a:t>
                      </a:r>
                      <a:endParaRPr lang="zh-CN" altLang="en-US" sz="7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根据关键绩效指标评估团队成员的绩效</a:t>
                      </a:r>
                      <a:endParaRPr lang="en-US" altLang="zh-CN" sz="7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支持并认可团队成员的成长和发展</a:t>
                      </a:r>
                      <a:endParaRPr lang="en-US" altLang="zh-CN" sz="7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确定适当的反馈方法</a:t>
                      </a:r>
                      <a:endParaRPr lang="en-US" altLang="zh-CN" sz="7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700" dirty="0">
                          <a:latin typeface="+mn-ea"/>
                          <a:ea typeface="+mn-ea"/>
                        </a:rPr>
                        <a:t>核实绩效提升情况</a:t>
                      </a:r>
                      <a:endParaRPr lang="zh-CN" altLang="en-US" sz="7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222750" y="2773680"/>
            <a:ext cx="336169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</a:rPr>
              <a:t>下面是新任务结构的一个示例：</a:t>
            </a:r>
            <a:endParaRPr lang="zh-CN" altLang="en-US" sz="1600"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</a:endParaRPr>
          </a:p>
          <a:p>
            <a:endParaRPr lang="zh-CN" altLang="en-US" sz="1600"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</a:endParaRPr>
          </a:p>
          <a:p>
            <a:r>
              <a:rPr lang="zh-CN" altLang="en-US" sz="1400"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</a:rPr>
              <a:t>任务说明</a:t>
            </a:r>
            <a:r>
              <a:rPr lang="en-US" altLang="zh-CN" sz="1400"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</a:rPr>
              <a:t>                     </a:t>
            </a:r>
            <a:r>
              <a:rPr lang="zh-CN" altLang="en-US" sz="1400"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</a:rPr>
              <a:t>管理冲突</a:t>
            </a:r>
            <a:endParaRPr lang="zh-CN" altLang="en-US" sz="1400"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</a:endParaRPr>
          </a:p>
          <a:p>
            <a:endParaRPr lang="zh-CN" altLang="en-US" sz="1200"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</a:endParaRPr>
          </a:p>
          <a:p>
            <a:endParaRPr lang="zh-CN" altLang="en-US" sz="1400"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</a:endParaRPr>
          </a:p>
          <a:p>
            <a:r>
              <a:rPr lang="zh-CN" altLang="en-US" sz="1400"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</a:rPr>
              <a:t>驱动因素</a:t>
            </a:r>
            <a:r>
              <a:rPr lang="en-US" altLang="zh-CN" sz="1600"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</a:rPr>
              <a:t>       </a:t>
            </a:r>
            <a:endParaRPr lang="en-US" altLang="zh-CN" sz="3600"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</a:endParaRPr>
          </a:p>
          <a:p>
            <a:endParaRPr lang="zh-CN" altLang="en-US" sz="1200"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</a:endParaRPr>
          </a:p>
          <a:p>
            <a:endParaRPr lang="zh-CN" altLang="en-US" sz="1200"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5565140" y="3342640"/>
            <a:ext cx="519430" cy="5080"/>
          </a:xfrm>
          <a:prstGeom prst="straightConnector1">
            <a:avLst/>
          </a:prstGeom>
          <a:ln w="31750" cap="rnd">
            <a:solidFill>
              <a:srgbClr val="1D1D1D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794375" y="373888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  <a:sym typeface="+mn-ea"/>
              </a:rPr>
              <a:t>解释冲突的来源和所处阶段</a:t>
            </a:r>
            <a:endParaRPr lang="en-US" altLang="zh-CN" sz="1200"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  <a:sym typeface="+mn-ea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zh-CN" altLang="en-US" sz="1200"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  <a:sym typeface="+mn-ea"/>
              </a:rPr>
              <a:t>分析冲突发生的背景</a:t>
            </a:r>
            <a:endParaRPr lang="zh-CN" altLang="en-US" sz="1200"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  <a:sym typeface="+mn-ea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zh-CN" altLang="en-US" sz="1200"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  <a:sym typeface="+mn-ea"/>
              </a:rPr>
              <a:t>评估/建议/协调适当的冲突解决方案</a:t>
            </a:r>
            <a:endParaRPr lang="zh-CN" altLang="en-US" sz="1200"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75275" y="3707130"/>
            <a:ext cx="5314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苹方 中等" panose="020B0400000000000000" charset="-122"/>
                <a:sym typeface="+mn-ea"/>
              </a:rPr>
              <a:t>{</a:t>
            </a:r>
            <a:endParaRPr lang="en-US" altLang="zh-CN" sz="4000">
              <a:latin typeface="宋体" panose="02010600030101010101" pitchFamily="2" charset="-122"/>
              <a:ea typeface="宋体" panose="02010600030101010101" pitchFamily="2" charset="-122"/>
              <a:cs typeface="苹方 中等" panose="020B04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1616393" y="1617980"/>
            <a:ext cx="5911215" cy="1908175"/>
            <a:chOff x="655" y="2461"/>
            <a:chExt cx="9309" cy="3005"/>
          </a:xfrm>
        </p:grpSpPr>
        <p:sp>
          <p:nvSpPr>
            <p:cNvPr id="8" name="文本框 7"/>
            <p:cNvSpPr txBox="1"/>
            <p:nvPr/>
          </p:nvSpPr>
          <p:spPr>
            <a:xfrm>
              <a:off x="655" y="2936"/>
              <a:ext cx="9309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威班</a:t>
              </a:r>
              <a:r>
                <a:rPr lang="en-US" altLang="zh-CN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PMP</a:t>
              </a:r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培训课堂</a:t>
              </a:r>
              <a:endParaRPr lang="zh-CN" altLang="en-US" sz="54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41" y="2461"/>
              <a:ext cx="6695" cy="610"/>
              <a:chOff x="1131" y="6361"/>
              <a:chExt cx="6695" cy="61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725" y="6361"/>
                <a:ext cx="312" cy="314"/>
              </a:xfrm>
              <a:prstGeom prst="ellipse">
                <a:avLst/>
              </a:prstGeom>
              <a:solidFill>
                <a:srgbClr val="F5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131" y="6391"/>
                <a:ext cx="6695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cap="all" dirty="0">
                    <a:solidFill>
                      <a:schemeClr val="tx1"/>
                    </a:solidFill>
                    <a:uFillTx/>
                    <a:latin typeface="HanWangGSolid06cut1" panose="02000500000000000000" charset="-120"/>
                    <a:ea typeface="HanWangGSolid06cut1" panose="02000500000000000000" charset="-120"/>
                    <a:cs typeface="+mj-lt"/>
                    <a:sym typeface="+mn-ea"/>
                  </a:rPr>
                  <a:t>Project Management</a:t>
                </a:r>
                <a:endParaRPr cap="all" dirty="0">
                  <a:solidFill>
                    <a:schemeClr val="tx1"/>
                  </a:solidFill>
                  <a:uFillTx/>
                  <a:latin typeface="HanWangGSolid06cut1" panose="02000500000000000000" charset="-120"/>
                  <a:ea typeface="HanWangGSolid06cut1" panose="02000500000000000000" charset="-120"/>
                  <a:cs typeface="+mj-lt"/>
                  <a:sym typeface="+mn-ea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55" y="4256"/>
              <a:ext cx="9178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altLang="zh-CN" sz="4400" dirty="0">
                  <a:solidFill>
                    <a:srgbClr val="F56900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﹋﹋﹋ </a:t>
              </a:r>
              <a:r>
                <a:rPr lang="en-US" sz="4400" dirty="0">
                  <a:solidFill>
                    <a:srgbClr val="F56900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THANKS.</a:t>
              </a:r>
              <a:endParaRPr lang="en-US" sz="4400" dirty="0">
                <a:solidFill>
                  <a:srgbClr val="F569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PP_MARK_KEY" val="74106dcb-90d8-4b27-8e20-f5200ea12a38"/>
  <p:tag name="COMMONDATA" val="eyJoZGlkIjoiMDI5MWY5ZjIzYWU2NTViYTFmNTM3MGQwMmFmY2RjODAifQ=="/>
  <p:tag name="commondata" val="eyJoZGlkIjoiYjk0OWNiNjVhZDE3OGQwOTljNDBkYzVlZjFmNThhOW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1544</Words>
  <Application>WPS 演示</Application>
  <PresentationFormat>全屏显示(16:9)</PresentationFormat>
  <Paragraphs>121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8" baseType="lpstr">
      <vt:lpstr>Arial</vt:lpstr>
      <vt:lpstr>宋体</vt:lpstr>
      <vt:lpstr>Wingdings</vt:lpstr>
      <vt:lpstr>字魂58号-创中黑</vt:lpstr>
      <vt:lpstr>思源黑体 CN Heavy</vt:lpstr>
      <vt:lpstr>黑体</vt:lpstr>
      <vt:lpstr>Noto Sans CJK Black</vt:lpstr>
      <vt:lpstr>Bahnschrift SemiBold</vt:lpstr>
      <vt:lpstr>思源黑体 CN Bold</vt:lpstr>
      <vt:lpstr>HanWangGSolid06cut1</vt:lpstr>
      <vt:lpstr>思源黑体 CN Regular</vt:lpstr>
      <vt:lpstr>文悦新青年体 W8</vt:lpstr>
      <vt:lpstr>Wingdings</vt:lpstr>
      <vt:lpstr>微软雅黑</vt:lpstr>
      <vt:lpstr>Calibri</vt:lpstr>
      <vt:lpstr>苹方 中等</vt:lpstr>
      <vt:lpstr>PMingLiU-ExtB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市教育局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LiRuo</cp:lastModifiedBy>
  <cp:revision>63</cp:revision>
  <dcterms:created xsi:type="dcterms:W3CDTF">2019-09-19T02:01:00Z</dcterms:created>
  <dcterms:modified xsi:type="dcterms:W3CDTF">2025-12-19T03:46:15Z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9ABEF41C483A4A2B9219852CD43F0602</vt:lpwstr>
  </property>
</Properties>
</file>